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6858000" cx="9144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69920" cy="4800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87" y="0"/>
            <a:ext cx="3169920" cy="4800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0" y="4560570"/>
            <a:ext cx="5852160" cy="43205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19474"/>
            <a:ext cx="3169920" cy="48006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 name="Shape 35"/>
        <p:cNvGrpSpPr/>
        <p:nvPr/>
      </p:nvGrpSpPr>
      <p:grpSpPr>
        <a:xfrm>
          <a:off x="0" y="0"/>
          <a:ext cx="0" cy="0"/>
          <a:chOff x="0" y="0"/>
          <a:chExt cx="0" cy="0"/>
        </a:xfrm>
      </p:grpSpPr>
      <p:sp>
        <p:nvSpPr>
          <p:cNvPr id="36" name="Google Shape;36;p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 name="Google Shape;37;p3: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14: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4" name="Google Shape;114;p14: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5: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1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off, don’t be this guy.</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Those that have the hardest time in the program are not the ones who came in knowing no programming.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It’s not the ones who haven’t played around with HTML, CSS, or Javascript.</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It’s the ones who walk in thinking they either A) Know more than they do. Or B) Are experts in a completely different field.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 is something that stops people like this from accepting the reality. </a:t>
            </a:r>
            <a:endParaRPr b="0" i="0" sz="1200" u="none" cap="none" strike="noStrike">
              <a:solidFill>
                <a:schemeClr val="dk1"/>
              </a:solidFill>
              <a:latin typeface="Calibri"/>
              <a:ea typeface="Calibri"/>
              <a:cs typeface="Calibri"/>
              <a:sym typeface="Calibri"/>
            </a:endParaRPr>
          </a:p>
        </p:txBody>
      </p:sp>
      <p:sp>
        <p:nvSpPr>
          <p:cNvPr id="120" name="Google Shape;120;p1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6: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16: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 this guy.</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Having a humble attitude is the first requirement of being successful in this program. </a:t>
            </a:r>
            <a:endParaRPr b="0" i="0" sz="1200" u="none" cap="none" strike="noStrike">
              <a:solidFill>
                <a:schemeClr val="dk1"/>
              </a:solidFill>
              <a:latin typeface="Calibri"/>
              <a:ea typeface="Calibri"/>
              <a:cs typeface="Calibri"/>
              <a:sym typeface="Calibri"/>
            </a:endParaRPr>
          </a:p>
        </p:txBody>
      </p:sp>
      <p:sp>
        <p:nvSpPr>
          <p:cNvPr id="127" name="Google Shape;127;p16: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17: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17: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4" name="Google Shape;134;p17: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18: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1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Don’t be frustrated! Keep an open mind – you’re here to learn.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b="0" i="0" sz="1200" u="none" cap="none" strike="noStrike">
              <a:solidFill>
                <a:schemeClr val="dk1"/>
              </a:solidFill>
              <a:latin typeface="Calibri"/>
              <a:ea typeface="Calibri"/>
              <a:cs typeface="Calibri"/>
              <a:sym typeface="Calibri"/>
            </a:endParaRPr>
          </a:p>
        </p:txBody>
      </p:sp>
      <p:sp>
        <p:nvSpPr>
          <p:cNvPr id="141" name="Google Shape;141;p1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20: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20: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are a blank slate.</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permission to struggle. To fail. To not “get” everything immediately. </a:t>
            </a:r>
            <a:endParaRPr b="0" i="0" sz="1200" u="none" cap="none" strike="noStrike">
              <a:solidFill>
                <a:schemeClr val="dk1"/>
              </a:solidFill>
              <a:latin typeface="Calibri"/>
              <a:ea typeface="Calibri"/>
              <a:cs typeface="Calibri"/>
              <a:sym typeface="Calibri"/>
            </a:endParaRPr>
          </a:p>
        </p:txBody>
      </p:sp>
      <p:sp>
        <p:nvSpPr>
          <p:cNvPr id="148" name="Google Shape;148;p20: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21: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21: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how does one learn? Well…</a:t>
            </a:r>
            <a:endParaRPr b="0" i="0" sz="1200" u="none" cap="none" strike="noStrike">
              <a:solidFill>
                <a:schemeClr val="dk1"/>
              </a:solidFill>
              <a:latin typeface="Calibri"/>
              <a:ea typeface="Calibri"/>
              <a:cs typeface="Calibri"/>
              <a:sym typeface="Calibri"/>
            </a:endParaRPr>
          </a:p>
        </p:txBody>
      </p:sp>
      <p:sp>
        <p:nvSpPr>
          <p:cNvPr id="155" name="Google Shape;155;p21: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22: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2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there are a few obstacles in the way.</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Things that will frustrate you…</a:t>
            </a:r>
            <a:endParaRPr b="0" i="0" sz="1200" u="none" cap="none" strike="noStrike">
              <a:solidFill>
                <a:schemeClr val="dk1"/>
              </a:solidFill>
              <a:latin typeface="Calibri"/>
              <a:ea typeface="Calibri"/>
              <a:cs typeface="Calibri"/>
              <a:sym typeface="Calibri"/>
            </a:endParaRPr>
          </a:p>
        </p:txBody>
      </p:sp>
      <p:sp>
        <p:nvSpPr>
          <p:cNvPr id="161" name="Google Shape;161;p2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23: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2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Obstacle 1</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It’s confusing, difficult, and there’s a ton to learn. But it’s super rewarding when you _do_ learn why your code broke or is working.</a:t>
            </a:r>
            <a:endParaRPr b="0" i="0" sz="1200" u="none" cap="none" strike="noStrike">
              <a:solidFill>
                <a:schemeClr val="dk1"/>
              </a:solidFill>
              <a:latin typeface="Calibri"/>
              <a:ea typeface="Calibri"/>
              <a:cs typeface="Calibri"/>
              <a:sym typeface="Calibri"/>
            </a:endParaRPr>
          </a:p>
        </p:txBody>
      </p:sp>
      <p:sp>
        <p:nvSpPr>
          <p:cNvPr id="168" name="Google Shape;168;p2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24: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2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Obstacle 2</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 will be many moments where you will doubt yourself.</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Everyone was where you are at some point in their career. Every single developer. Me too.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takes time but you have what it takes; you were selected for this program because we know you have what it takes.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first few weeks will be difficult, but everyone will be on a pretty level playing field a few weeks in.</a:t>
            </a:r>
            <a:endParaRPr b="0" i="0" sz="1200" u="none" cap="none" strike="noStrike">
              <a:solidFill>
                <a:schemeClr val="dk1"/>
              </a:solidFill>
              <a:latin typeface="Calibri"/>
              <a:ea typeface="Calibri"/>
              <a:cs typeface="Calibri"/>
              <a:sym typeface="Calibri"/>
            </a:endParaRPr>
          </a:p>
        </p:txBody>
      </p:sp>
      <p:sp>
        <p:nvSpPr>
          <p:cNvPr id="175" name="Google Shape;175;p2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p5: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 name="Google Shape;44;p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class is, after all, about you – so let’s do some introductions.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may also want to ask “Fears about class?” – that can turn a little negative, so be ready to dissuade/make happy the students if you do ask this)</a:t>
            </a:r>
            <a:endParaRPr b="0" i="0" sz="1200" u="none" cap="none" strike="noStrike">
              <a:solidFill>
                <a:schemeClr val="dk1"/>
              </a:solidFill>
              <a:latin typeface="Calibri"/>
              <a:ea typeface="Calibri"/>
              <a:cs typeface="Calibri"/>
              <a:sym typeface="Calibri"/>
            </a:endParaRPr>
          </a:p>
        </p:txBody>
      </p:sp>
      <p:sp>
        <p:nvSpPr>
          <p:cNvPr id="45" name="Google Shape;45;p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25: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2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Obstacle 2 – you have a ton of ground to cover!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There’s a lot to learn, and it can be intimidating. But honestly, 6 months will be over before you know it.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2" name="Google Shape;182;p2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26: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26: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And will take a while to master. Persisting in general is the #1 hardest thing in this course.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Perhaps tied with having self-confidence (talk about imposter syndrome).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9" name="Google Shape;189;p26: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27: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27: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Frustration = learning, seriously. Here’s the author of a pretty famous book on the mean stack: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how do we get through this frustration and actually learn?</a:t>
            </a:r>
            <a:endParaRPr b="0" i="0" sz="1200" u="none" cap="none" strike="noStrike">
              <a:solidFill>
                <a:schemeClr val="dk1"/>
              </a:solidFill>
              <a:latin typeface="Calibri"/>
              <a:ea typeface="Calibri"/>
              <a:cs typeface="Calibri"/>
              <a:sym typeface="Calibri"/>
            </a:endParaRPr>
          </a:p>
        </p:txBody>
      </p:sp>
      <p:sp>
        <p:nvSpPr>
          <p:cNvPr id="196" name="Google Shape;196;p27: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28: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2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4" name="Google Shape;204;p2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29: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29: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3" name="Google Shape;213;p29: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30: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30: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Questions?</a:t>
            </a:r>
            <a:endParaRPr/>
          </a:p>
        </p:txBody>
      </p:sp>
      <p:sp>
        <p:nvSpPr>
          <p:cNvPr id="222" name="Google Shape;222;p30: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31: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31: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1" name="Google Shape;231;p31: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32: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3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Of course, to do this, you’ll need to be great at googling!</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arguably the best/most important skill you can use.</a:t>
            </a:r>
            <a:endParaRPr/>
          </a:p>
          <a:p>
            <a:pPr indent="-171450" lvl="0" marL="17145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b="0" i="0" sz="1200" u="none" cap="none" strike="noStrike">
              <a:solidFill>
                <a:schemeClr val="dk1"/>
              </a:solidFill>
              <a:latin typeface="Calibri"/>
              <a:ea typeface="Calibri"/>
              <a:cs typeface="Calibri"/>
              <a:sym typeface="Calibri"/>
            </a:endParaRPr>
          </a:p>
        </p:txBody>
      </p:sp>
      <p:sp>
        <p:nvSpPr>
          <p:cNvPr id="240" name="Google Shape;240;p3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33: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3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Now that we’ve talked about the journey and how to be successful, let’s talk about the stops along the way.</a:t>
            </a:r>
            <a:endParaRPr b="0" i="0" sz="1200" u="none" cap="none" strike="noStrike">
              <a:solidFill>
                <a:schemeClr val="dk1"/>
              </a:solidFill>
              <a:latin typeface="Calibri"/>
              <a:ea typeface="Calibri"/>
              <a:cs typeface="Calibri"/>
              <a:sym typeface="Calibri"/>
            </a:endParaRPr>
          </a:p>
        </p:txBody>
      </p:sp>
      <p:sp>
        <p:nvSpPr>
          <p:cNvPr id="248" name="Google Shape;248;p3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34: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3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Here’s what our days will look like.</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Question: How do you learn to code? (NEXT)</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4" name="Google Shape;254;p3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6: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6: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Enough about you, time to talk about me.</a:t>
            </a:r>
            <a:endParaRPr/>
          </a:p>
        </p:txBody>
      </p:sp>
      <p:sp>
        <p:nvSpPr>
          <p:cNvPr id="53" name="Google Shape;53;p6: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35: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3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By coding! Unfortunate, right?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We’ll get a ton of in-class practice reading and writing code, so the course quickly becomes “code-centric”.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Most days will be much less presentation-heavy than today.</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Questions?</a:t>
            </a:r>
            <a:endParaRPr/>
          </a:p>
        </p:txBody>
      </p:sp>
      <p:sp>
        <p:nvSpPr>
          <p:cNvPr id="261" name="Google Shape;261;p3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36: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36: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next up I want to spend a little bit of time checking that everyone has everything they need installed (from the pre-work).</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That said, let’s check some things off of a list.</a:t>
            </a:r>
            <a:endParaRPr b="0" i="0" sz="1200" u="none" cap="none" strike="noStrike">
              <a:solidFill>
                <a:schemeClr val="dk1"/>
              </a:solidFill>
              <a:latin typeface="Calibri"/>
              <a:ea typeface="Calibri"/>
              <a:cs typeface="Calibri"/>
              <a:sym typeface="Calibri"/>
            </a:endParaRPr>
          </a:p>
        </p:txBody>
      </p:sp>
      <p:sp>
        <p:nvSpPr>
          <p:cNvPr id="271" name="Google Shape;271;p36: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37: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37: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7" name="Google Shape;277;p37: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38: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3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4" name="Google Shape;284;p3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39: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39: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1" name="Google Shape;291;p39: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40: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7" name="Google Shape;297;p40: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41: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41: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what exactly does it mean to be a “full stack developer?”</a:t>
            </a:r>
            <a:endParaRPr b="0" i="0" sz="1200" u="none" cap="none" strike="noStrike">
              <a:solidFill>
                <a:schemeClr val="dk1"/>
              </a:solidFill>
              <a:latin typeface="Calibri"/>
              <a:ea typeface="Calibri"/>
              <a:cs typeface="Calibri"/>
              <a:sym typeface="Calibri"/>
            </a:endParaRPr>
          </a:p>
        </p:txBody>
      </p:sp>
      <p:sp>
        <p:nvSpPr>
          <p:cNvPr id="303" name="Google Shape;303;p41: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42: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4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Let’s use YouTube as an example. (Go to YouTube and do basic search)</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You’ll learn all of this in time, but a basic YouTube search requires two things:</a:t>
            </a:r>
            <a:endParaRPr/>
          </a:p>
          <a:p>
            <a:pPr indent="-228600" lvl="0" marL="228600" marR="0" rtl="0" algn="l">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A ”frontend” – the graphical user interface which responds to what I type</a:t>
            </a:r>
            <a:endParaRPr/>
          </a:p>
          <a:p>
            <a:pPr indent="-228600" lvl="0" marL="228600" marR="0" rtl="0" algn="l">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a:p>
          <a:p>
            <a:pPr indent="-152400" lvl="0" marL="2286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(Go to next slide)</a:t>
            </a:r>
            <a:endParaRPr/>
          </a:p>
        </p:txBody>
      </p:sp>
      <p:sp>
        <p:nvSpPr>
          <p:cNvPr id="310" name="Google Shape;310;p4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43: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4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Websites today are all about reading code for these components – “frontend” and “backend”</a:t>
            </a:r>
            <a:endParaRPr b="0" i="0" sz="1200" u="none" cap="none" strike="noStrike">
              <a:solidFill>
                <a:schemeClr val="dk1"/>
              </a:solidFill>
              <a:latin typeface="Calibri"/>
              <a:ea typeface="Calibri"/>
              <a:cs typeface="Calibri"/>
              <a:sym typeface="Calibri"/>
            </a:endParaRPr>
          </a:p>
        </p:txBody>
      </p:sp>
      <p:sp>
        <p:nvSpPr>
          <p:cNvPr id="317" name="Google Shape;317;p4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44: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4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That is “Full-Stack Development” – you build can and will build the whole thing.</a:t>
            </a:r>
            <a:endParaRPr b="0" i="0" sz="1200" u="none" cap="none" strike="noStrike">
              <a:solidFill>
                <a:schemeClr val="dk1"/>
              </a:solidFill>
              <a:latin typeface="Calibri"/>
              <a:ea typeface="Calibri"/>
              <a:cs typeface="Calibri"/>
              <a:sym typeface="Calibri"/>
            </a:endParaRPr>
          </a:p>
        </p:txBody>
      </p:sp>
      <p:sp>
        <p:nvSpPr>
          <p:cNvPr id="326" name="Google Shape;326;p4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8: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It’s important to keep in mind why you joined this class. Let’s talk about your goals.</a:t>
            </a:r>
            <a:endParaRPr/>
          </a:p>
        </p:txBody>
      </p:sp>
      <p:sp>
        <p:nvSpPr>
          <p:cNvPr id="63" name="Google Shape;63;p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45: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4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this course, you’ll learn everything you need to be able to do this – </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you’ll be able to build complex web applications even as a single developer.</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Questions?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5" name="Google Shape;335;p4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46: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5" name="Google Shape;355;p46: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47: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47: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NEXT</a:t>
            </a:r>
            <a:endParaRPr/>
          </a:p>
        </p:txBody>
      </p:sp>
      <p:sp>
        <p:nvSpPr>
          <p:cNvPr id="361" name="Google Shape;361;p47: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48: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4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let’s run through a couple of examples.</a:t>
            </a:r>
            <a:endParaRPr/>
          </a:p>
        </p:txBody>
      </p:sp>
      <p:sp>
        <p:nvSpPr>
          <p:cNvPr id="368" name="Google Shape;368;p4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49: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49: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Your turn!</a:t>
            </a:r>
            <a:endParaRPr/>
          </a:p>
        </p:txBody>
      </p:sp>
      <p:sp>
        <p:nvSpPr>
          <p:cNvPr id="375" name="Google Shape;375;p49: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50: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50: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4" name="Google Shape;384;p50: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51: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51: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Re-ask the questions after a couple of minutes walking neighbor-discussion:</a:t>
            </a:r>
            <a:endParaRPr/>
          </a:p>
          <a:p>
            <a:pPr indent="-171450" lvl="0" marL="17145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How do you create a new folder?</a:t>
            </a:r>
            <a:endParaRPr/>
          </a:p>
          <a:p>
            <a:pPr indent="-171450" lvl="0" marL="17145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How do you create a new file?</a:t>
            </a:r>
            <a:endParaRPr/>
          </a:p>
        </p:txBody>
      </p:sp>
      <p:sp>
        <p:nvSpPr>
          <p:cNvPr id="393" name="Google Shape;393;p51: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52: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5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Now that you can create HTML files from the terminal, let’s create one and actually write some HTML.</a:t>
            </a:r>
            <a:endParaRPr/>
          </a:p>
        </p:txBody>
      </p:sp>
      <p:sp>
        <p:nvSpPr>
          <p:cNvPr id="401" name="Google Shape;401;p5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53: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5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7" name="Google Shape;407;p5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54: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5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7" name="Google Shape;417;p5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9: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9: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9" name="Google Shape;69;p9: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55: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5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5" name="Google Shape;425;p5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56: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56: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3" name="Google Shape;433;p56: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57: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0" name="Google Shape;440;p57: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58: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5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6" name="Google Shape;446;p5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10: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10: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8" name="Google Shape;78;p10: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11: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1: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4" name="Google Shape;94;p11: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12: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1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program will not be a traditional college class. We're here to support you 100% of the way to really help you achieve their goals.</a:t>
            </a:r>
            <a:endParaRPr b="0" i="0" sz="1200" u="none" cap="none" strike="noStrike">
              <a:solidFill>
                <a:schemeClr val="dk1"/>
              </a:solidFill>
              <a:latin typeface="Calibri"/>
              <a:ea typeface="Calibri"/>
              <a:cs typeface="Calibri"/>
              <a:sym typeface="Calibri"/>
            </a:endParaRPr>
          </a:p>
        </p:txBody>
      </p:sp>
      <p:sp>
        <p:nvSpPr>
          <p:cNvPr id="101" name="Google Shape;101;p1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13:notes"/>
          <p:cNvSpPr/>
          <p:nvPr>
            <p:ph idx="2" type="sldImg"/>
          </p:nvPr>
        </p:nvSpPr>
        <p:spPr>
          <a:xfrm>
            <a:off x="1257300" y="719138"/>
            <a:ext cx="4800600"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1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 are a few things you can do to ensure your success</a:t>
            </a:r>
            <a:endParaRPr b="0" i="0" sz="1200" u="none" cap="none" strike="noStrike">
              <a:solidFill>
                <a:schemeClr val="dk1"/>
              </a:solidFill>
              <a:latin typeface="Calibri"/>
              <a:ea typeface="Calibri"/>
              <a:cs typeface="Calibri"/>
              <a:sym typeface="Calibri"/>
            </a:endParaRPr>
          </a:p>
        </p:txBody>
      </p:sp>
      <p:sp>
        <p:nvSpPr>
          <p:cNvPr id="108" name="Google Shape;108;p1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bg>
      <p:bgPr>
        <a:solidFill>
          <a:srgbClr val="3F3F3F"/>
        </a:solidFill>
      </p:bgPr>
    </p:bg>
    <p:spTree>
      <p:nvGrpSpPr>
        <p:cNvPr id="15" name="Shape 15"/>
        <p:cNvGrpSpPr/>
        <p:nvPr/>
      </p:nvGrpSpPr>
      <p:grpSpPr>
        <a:xfrm>
          <a:off x="0" y="0"/>
          <a:ext cx="0" cy="0"/>
          <a:chOff x="0" y="0"/>
          <a:chExt cx="0" cy="0"/>
        </a:xfrm>
      </p:grpSpPr>
      <p:sp>
        <p:nvSpPr>
          <p:cNvPr id="16" name="Google Shape;16;p2"/>
          <p:cNvSpPr/>
          <p:nvPr/>
        </p:nvSpPr>
        <p:spPr>
          <a:xfrm>
            <a:off x="0" y="0"/>
            <a:ext cx="9144000" cy="6858000"/>
          </a:xfrm>
          <a:prstGeom prst="rect">
            <a:avLst/>
          </a:prstGeom>
          <a:solidFill>
            <a:srgbClr val="1D1A3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2"/>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8" name="Google Shape;18;p2"/>
          <p:cNvSpPr txBox="1"/>
          <p:nvPr/>
        </p:nvSpPr>
        <p:spPr>
          <a:xfrm>
            <a:off x="1425286" y="3851911"/>
            <a:ext cx="6457950" cy="54908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800"/>
              <a:buFont typeface="Calibri"/>
              <a:buNone/>
            </a:pPr>
            <a:r>
              <a:t/>
            </a:r>
            <a:endParaRPr b="1" i="1" sz="1800" u="none" cap="none" strike="noStrike">
              <a:solidFill>
                <a:schemeClr val="lt1"/>
              </a:solidFill>
              <a:latin typeface="Arial"/>
              <a:ea typeface="Arial"/>
              <a:cs typeface="Arial"/>
              <a:sym typeface="Arial"/>
            </a:endParaRPr>
          </a:p>
        </p:txBody>
      </p:sp>
      <p:sp>
        <p:nvSpPr>
          <p:cNvPr id="19" name="Google Shape;19;p2"/>
          <p:cNvSpPr txBox="1"/>
          <p:nvPr/>
        </p:nvSpPr>
        <p:spPr>
          <a:xfrm>
            <a:off x="6247493" y="6540236"/>
            <a:ext cx="2787650" cy="21520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chemeClr val="lt1"/>
                </a:solidFill>
                <a:latin typeface="Arial"/>
                <a:ea typeface="Arial"/>
                <a:cs typeface="Arial"/>
                <a:sym typeface="Arial"/>
              </a:rPr>
              <a:t>© 2016 | Coding Boot Camp - All Rights Reserved</a:t>
            </a:r>
            <a:endParaRPr/>
          </a:p>
        </p:txBody>
      </p:sp>
      <p:sp>
        <p:nvSpPr>
          <p:cNvPr id="20" name="Google Shape;20;p2"/>
          <p:cNvSpPr txBox="1"/>
          <p:nvPr>
            <p:ph type="title"/>
          </p:nvPr>
        </p:nvSpPr>
        <p:spPr>
          <a:xfrm>
            <a:off x="390606" y="2953542"/>
            <a:ext cx="8229600" cy="87186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4100"/>
              <a:buFont typeface="Arial"/>
              <a:buNone/>
              <a:defRPr b="1" i="1" sz="41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1" name="Shape 21"/>
        <p:cNvGrpSpPr/>
        <p:nvPr/>
      </p:nvGrpSpPr>
      <p:grpSpPr>
        <a:xfrm>
          <a:off x="0" y="0"/>
          <a:ext cx="0" cy="0"/>
          <a:chOff x="0" y="0"/>
          <a:chExt cx="0" cy="0"/>
        </a:xfrm>
      </p:grpSpPr>
      <p:sp>
        <p:nvSpPr>
          <p:cNvPr id="22" name="Google Shape;22;p3"/>
          <p:cNvSpPr/>
          <p:nvPr/>
        </p:nvSpPr>
        <p:spPr>
          <a:xfrm>
            <a:off x="0" y="6418964"/>
            <a:ext cx="9155741" cy="457748"/>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3" name="Google Shape;23;p3"/>
          <p:cNvSpPr txBox="1"/>
          <p:nvPr>
            <p:ph type="title"/>
          </p:nvPr>
        </p:nvSpPr>
        <p:spPr>
          <a:xfrm>
            <a:off x="304800" y="0"/>
            <a:ext cx="5470526" cy="65385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 name="Google Shape;24;p3"/>
          <p:cNvSpPr txBox="1"/>
          <p:nvPr/>
        </p:nvSpPr>
        <p:spPr>
          <a:xfrm>
            <a:off x="6247493" y="6540236"/>
            <a:ext cx="2787650" cy="21520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a:solidFill>
                  <a:schemeClr val="lt1"/>
                </a:solidFill>
                <a:latin typeface="Arial"/>
                <a:ea typeface="Arial"/>
                <a:cs typeface="Arial"/>
                <a:sym typeface="Arial"/>
              </a:rPr>
              <a:t>© 2016 | Coding Boot Camp - All Rights Reserved</a:t>
            </a:r>
            <a:endParaRPr/>
          </a:p>
        </p:txBody>
      </p:sp>
      <p:cxnSp>
        <p:nvCxnSpPr>
          <p:cNvPr id="25" name="Google Shape;25;p3"/>
          <p:cNvCxnSpPr/>
          <p:nvPr/>
        </p:nvCxnSpPr>
        <p:spPr>
          <a:xfrm>
            <a:off x="0" y="653854"/>
            <a:ext cx="9144000" cy="0"/>
          </a:xfrm>
          <a:prstGeom prst="straightConnector1">
            <a:avLst/>
          </a:prstGeom>
          <a:noFill/>
          <a:ln cap="flat" cmpd="sng" w="41275">
            <a:solidFill>
              <a:srgbClr val="C83232"/>
            </a:solidFill>
            <a:prstDash val="solid"/>
            <a:miter lim="800000"/>
            <a:headEnd len="sm" w="sm" type="none"/>
            <a:tailEnd len="sm" w="sm" type="none"/>
          </a:ln>
        </p:spPr>
      </p:cxn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6" name="Shape 2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rgbClr val="3F3F3F"/>
        </a:solidFill>
      </p:bgPr>
    </p:bg>
    <p:spTree>
      <p:nvGrpSpPr>
        <p:cNvPr id="27" name="Shape 27"/>
        <p:cNvGrpSpPr/>
        <p:nvPr/>
      </p:nvGrpSpPr>
      <p:grpSpPr>
        <a:xfrm>
          <a:off x="0" y="0"/>
          <a:ext cx="0" cy="0"/>
          <a:chOff x="0" y="0"/>
          <a:chExt cx="0" cy="0"/>
        </a:xfrm>
      </p:grpSpPr>
      <p:sp>
        <p:nvSpPr>
          <p:cNvPr id="28" name="Google Shape;28;p5"/>
          <p:cNvSpPr/>
          <p:nvPr/>
        </p:nvSpPr>
        <p:spPr>
          <a:xfrm>
            <a:off x="0" y="0"/>
            <a:ext cx="9144000" cy="6858000"/>
          </a:xfrm>
          <a:prstGeom prst="rect">
            <a:avLst/>
          </a:prstGeom>
          <a:solidFill>
            <a:srgbClr val="1D1A3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 name="Google Shape;29;p5"/>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0" name="Google Shape;30;p5"/>
          <p:cNvSpPr txBox="1"/>
          <p:nvPr/>
        </p:nvSpPr>
        <p:spPr>
          <a:xfrm>
            <a:off x="426892" y="3962400"/>
            <a:ext cx="3535508" cy="453389"/>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1950"/>
              <a:buFont typeface="Arial"/>
              <a:buNone/>
            </a:pPr>
            <a:r>
              <a:rPr b="1" lang="en-US" sz="1950">
                <a:solidFill>
                  <a:schemeClr val="lt1"/>
                </a:solidFill>
                <a:latin typeface="Arial"/>
                <a:ea typeface="Arial"/>
                <a:cs typeface="Arial"/>
                <a:sym typeface="Arial"/>
              </a:rPr>
              <a:t>The Coding Bootcamp |</a:t>
            </a:r>
            <a:endParaRPr sz="1950">
              <a:solidFill>
                <a:schemeClr val="lt1"/>
              </a:solidFill>
              <a:latin typeface="Arial"/>
              <a:ea typeface="Arial"/>
              <a:cs typeface="Arial"/>
              <a:sym typeface="Arial"/>
            </a:endParaRPr>
          </a:p>
        </p:txBody>
      </p:sp>
      <p:sp>
        <p:nvSpPr>
          <p:cNvPr id="31" name="Google Shape;31;p5"/>
          <p:cNvSpPr txBox="1"/>
          <p:nvPr/>
        </p:nvSpPr>
        <p:spPr>
          <a:xfrm>
            <a:off x="6247493" y="6540236"/>
            <a:ext cx="2787650" cy="21520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a:solidFill>
                  <a:schemeClr val="lt1"/>
                </a:solidFill>
                <a:latin typeface="Arial"/>
                <a:ea typeface="Arial"/>
                <a:cs typeface="Arial"/>
                <a:sym typeface="Arial"/>
              </a:rPr>
              <a:t>© 2016 | Coding Boot Camp - All Rights Reserved</a:t>
            </a:r>
            <a:endParaRPr/>
          </a:p>
        </p:txBody>
      </p:sp>
      <p:sp>
        <p:nvSpPr>
          <p:cNvPr id="32" name="Google Shape;32;p5"/>
          <p:cNvSpPr txBox="1"/>
          <p:nvPr>
            <p:ph type="title"/>
          </p:nvPr>
        </p:nvSpPr>
        <p:spPr>
          <a:xfrm>
            <a:off x="390606" y="2953542"/>
            <a:ext cx="8229600" cy="87186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4100"/>
              <a:buFont typeface="Arial"/>
              <a:buNone/>
              <a:defRPr b="1" i="0" sz="41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 name="Google Shape;33;p5"/>
          <p:cNvSpPr txBox="1"/>
          <p:nvPr>
            <p:ph idx="1" type="body"/>
          </p:nvPr>
        </p:nvSpPr>
        <p:spPr>
          <a:xfrm>
            <a:off x="3370402" y="4034789"/>
            <a:ext cx="2270008" cy="381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2" type="body"/>
          </p:nvPr>
        </p:nvSpPr>
        <p:spPr>
          <a:xfrm>
            <a:off x="396991" y="2504043"/>
            <a:ext cx="2700337" cy="381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5"/>
            <a:ext cx="78867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lmgtfy.com/?q=google+fu" TargetMode="External"/><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image" Target="../media/image1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hyperlink" Target="https://www.youtube.com/watch?v=ieb6Svbc10E&amp;index=1&amp;list=PLgJ8UgkiorCnMLsUevoQRxH8t9bt7ne1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 name="Shape 38"/>
        <p:cNvGrpSpPr/>
        <p:nvPr/>
      </p:nvGrpSpPr>
      <p:grpSpPr>
        <a:xfrm>
          <a:off x="0" y="0"/>
          <a:ext cx="0" cy="0"/>
          <a:chOff x="0" y="0"/>
          <a:chExt cx="0" cy="0"/>
        </a:xfrm>
      </p:grpSpPr>
      <p:sp>
        <p:nvSpPr>
          <p:cNvPr id="39" name="Google Shape;39;p6"/>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The Zen of Coding</a:t>
            </a:r>
            <a:endParaRPr b="1" i="1" sz="4100" u="none" cap="none" strike="noStrike">
              <a:solidFill>
                <a:schemeClr val="lt1"/>
              </a:solidFill>
              <a:latin typeface="Arial"/>
              <a:ea typeface="Arial"/>
              <a:cs typeface="Arial"/>
              <a:sym typeface="Arial"/>
            </a:endParaRPr>
          </a:p>
        </p:txBody>
      </p:sp>
      <p:sp>
        <p:nvSpPr>
          <p:cNvPr id="40" name="Google Shape;40;p6"/>
          <p:cNvSpPr txBox="1"/>
          <p:nvPr>
            <p:ph idx="4294967295" type="body"/>
          </p:nvPr>
        </p:nvSpPr>
        <p:spPr>
          <a:xfrm>
            <a:off x="414052" y="2572542"/>
            <a:ext cx="2700338" cy="3810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lt1"/>
              </a:buClr>
              <a:buSzPts val="2590"/>
              <a:buFont typeface="Arial"/>
              <a:buNone/>
            </a:pPr>
            <a:r>
              <a:rPr b="0" i="0" lang="en-US" sz="2590" u="none" cap="none" strike="noStrike">
                <a:solidFill>
                  <a:schemeClr val="lt1"/>
                </a:solidFill>
                <a:latin typeface="Calibri"/>
                <a:ea typeface="Calibri"/>
                <a:cs typeface="Calibri"/>
                <a:sym typeface="Calibri"/>
              </a:rPr>
              <a:t>Day 1</a:t>
            </a:r>
            <a:endParaRPr/>
          </a:p>
          <a:p>
            <a:pPr indent="-64135" lvl="0" marL="228600" marR="0" rtl="0" algn="l">
              <a:lnSpc>
                <a:spcPct val="70000"/>
              </a:lnSpc>
              <a:spcBef>
                <a:spcPts val="1000"/>
              </a:spcBef>
              <a:spcAft>
                <a:spcPts val="0"/>
              </a:spcAft>
              <a:buClr>
                <a:schemeClr val="dk1"/>
              </a:buClr>
              <a:buSzPts val="2590"/>
              <a:buFont typeface="Arial"/>
              <a:buNone/>
            </a:pPr>
            <a:r>
              <a:t/>
            </a:r>
            <a:endParaRPr b="0" i="0" sz="2590" u="none" cap="none" strike="noStrike">
              <a:solidFill>
                <a:schemeClr val="lt1"/>
              </a:solidFill>
              <a:latin typeface="Calibri"/>
              <a:ea typeface="Calibri"/>
              <a:cs typeface="Calibri"/>
              <a:sym typeface="Calibri"/>
            </a:endParaRPr>
          </a:p>
        </p:txBody>
      </p:sp>
      <p:sp>
        <p:nvSpPr>
          <p:cNvPr id="41" name="Google Shape;41;p6"/>
          <p:cNvSpPr txBox="1"/>
          <p:nvPr/>
        </p:nvSpPr>
        <p:spPr>
          <a:xfrm>
            <a:off x="390606" y="3894456"/>
            <a:ext cx="22463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The Coding Bootcamp</a:t>
            </a:r>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5"/>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On Keys To Success…</a:t>
            </a:r>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Don’t Be This Guy…</a:t>
            </a:r>
            <a:endParaRPr/>
          </a:p>
        </p:txBody>
      </p:sp>
      <p:pic>
        <p:nvPicPr>
          <p:cNvPr id="123" name="Google Shape;123;p16"/>
          <p:cNvPicPr preferRelativeResize="0"/>
          <p:nvPr/>
        </p:nvPicPr>
        <p:blipFill>
          <a:blip r:embed="rId3">
            <a:alphaModFix/>
          </a:blip>
          <a:stretch>
            <a:fillRect/>
          </a:stretch>
        </p:blipFill>
        <p:spPr>
          <a:xfrm>
            <a:off x="1274913" y="1754073"/>
            <a:ext cx="6594175" cy="3349850"/>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This Should Be You.</a:t>
            </a:r>
            <a:endParaRPr/>
          </a:p>
        </p:txBody>
      </p:sp>
      <p:pic>
        <p:nvPicPr>
          <p:cNvPr id="130" name="Google Shape;130;p17"/>
          <p:cNvPicPr preferRelativeResize="0"/>
          <p:nvPr/>
        </p:nvPicPr>
        <p:blipFill>
          <a:blip r:embed="rId3">
            <a:alphaModFix/>
          </a:blip>
          <a:stretch>
            <a:fillRect/>
          </a:stretch>
        </p:blipFill>
        <p:spPr>
          <a:xfrm>
            <a:off x="696600" y="1483548"/>
            <a:ext cx="7750800" cy="3890900"/>
          </a:xfrm>
          <a:prstGeom prst="rect">
            <a:avLst/>
          </a:prstGeom>
          <a:noFill/>
          <a:ln>
            <a:noFill/>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Our Mantra for Today and Beyond…</a:t>
            </a:r>
            <a:endParaRPr/>
          </a:p>
        </p:txBody>
      </p:sp>
      <p:sp>
        <p:nvSpPr>
          <p:cNvPr id="137" name="Google Shape;137;p18"/>
          <p:cNvSpPr txBox="1"/>
          <p:nvPr/>
        </p:nvSpPr>
        <p:spPr>
          <a:xfrm>
            <a:off x="304800" y="3048000"/>
            <a:ext cx="8610600"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3200">
                <a:solidFill>
                  <a:schemeClr val="dk1"/>
                </a:solidFill>
                <a:latin typeface="Arial"/>
                <a:ea typeface="Arial"/>
                <a:cs typeface="Arial"/>
                <a:sym typeface="Arial"/>
              </a:rPr>
              <a:t>When it comes to web development…</a:t>
            </a:r>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Our Mantra for Today and Beyond…</a:t>
            </a:r>
            <a:endParaRPr/>
          </a:p>
        </p:txBody>
      </p:sp>
      <p:sp>
        <p:nvSpPr>
          <p:cNvPr id="144" name="Google Shape;144;p19"/>
          <p:cNvSpPr txBox="1"/>
          <p:nvPr/>
        </p:nvSpPr>
        <p:spPr>
          <a:xfrm>
            <a:off x="304800" y="2743200"/>
            <a:ext cx="8610600"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000">
                <a:solidFill>
                  <a:schemeClr val="dk1"/>
                </a:solidFill>
                <a:latin typeface="Arial"/>
                <a:ea typeface="Arial"/>
                <a:cs typeface="Arial"/>
                <a:sym typeface="Arial"/>
              </a:rPr>
              <a:t>I know </a:t>
            </a:r>
            <a:r>
              <a:rPr b="1" i="1" lang="en-US" sz="8000" u="sng">
                <a:solidFill>
                  <a:schemeClr val="dk1"/>
                </a:solidFill>
                <a:latin typeface="Arial"/>
                <a:ea typeface="Arial"/>
                <a:cs typeface="Arial"/>
                <a:sym typeface="Arial"/>
              </a:rPr>
              <a:t>nothing.</a:t>
            </a:r>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nvSpPr>
        <p:spPr>
          <a:xfrm>
            <a:off x="8305800" y="6400800"/>
            <a:ext cx="9271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You.</a:t>
            </a:r>
            <a:endParaRPr/>
          </a:p>
        </p:txBody>
      </p:sp>
      <p:cxnSp>
        <p:nvCxnSpPr>
          <p:cNvPr id="151" name="Google Shape;151;p20"/>
          <p:cNvCxnSpPr/>
          <p:nvPr/>
        </p:nvCxnSpPr>
        <p:spPr>
          <a:xfrm rot="10800000">
            <a:off x="8001000" y="6172200"/>
            <a:ext cx="304800" cy="22860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The Path of Learning</a:t>
            </a:r>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Nothing Comes Easy…</a:t>
            </a:r>
            <a:endParaRPr/>
          </a:p>
        </p:txBody>
      </p:sp>
      <p:sp>
        <p:nvSpPr>
          <p:cNvPr id="164" name="Google Shape;164;p22"/>
          <p:cNvSpPr txBox="1"/>
          <p:nvPr/>
        </p:nvSpPr>
        <p:spPr>
          <a:xfrm>
            <a:off x="289560" y="762000"/>
            <a:ext cx="8583814" cy="5638800"/>
          </a:xfrm>
          <a:prstGeom prst="rect">
            <a:avLst/>
          </a:prstGeom>
          <a:noFill/>
          <a:ln>
            <a:noFill/>
          </a:ln>
        </p:spPr>
        <p:txBody>
          <a:bodyPr anchorCtr="0" anchor="t" bIns="45700" lIns="91425" spcFirstLastPara="1" rIns="91425" wrap="square" tIns="45700">
            <a:noAutofit/>
          </a:bodyPr>
          <a:lstStyle/>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As students, you face three </a:t>
            </a:r>
            <a:endParaRPr/>
          </a:p>
          <a:p>
            <a:pPr indent="0" lvl="0" marL="228600" marR="0" rtl="0" algn="ctr">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HUGE obstacles!</a:t>
            </a:r>
            <a:endParaRPr b="1" sz="3200" u="sng">
              <a:solidFill>
                <a:schemeClr val="dk1"/>
              </a:solidFill>
              <a:latin typeface="Arial"/>
              <a:ea typeface="Arial"/>
              <a:cs typeface="Arial"/>
              <a:sym typeface="Arial"/>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Obstacle #1 – The Great Confusion</a:t>
            </a:r>
            <a:endParaRPr/>
          </a:p>
        </p:txBody>
      </p:sp>
      <p:pic>
        <p:nvPicPr>
          <p:cNvPr id="171" name="Google Shape;171;p23"/>
          <p:cNvPicPr preferRelativeResize="0"/>
          <p:nvPr/>
        </p:nvPicPr>
        <p:blipFill>
          <a:blip r:embed="rId3">
            <a:alphaModFix/>
          </a:blip>
          <a:stretch>
            <a:fillRect/>
          </a:stretch>
        </p:blipFill>
        <p:spPr>
          <a:xfrm>
            <a:off x="2420400" y="788875"/>
            <a:ext cx="4303200" cy="5516701"/>
          </a:xfrm>
          <a:prstGeom prst="rect">
            <a:avLst/>
          </a:prstGeom>
          <a:noFill/>
          <a:ln>
            <a:noFill/>
          </a:ln>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Obstacle #2 – The Great Doubt</a:t>
            </a:r>
            <a:endParaRPr/>
          </a:p>
        </p:txBody>
      </p:sp>
      <p:pic>
        <p:nvPicPr>
          <p:cNvPr id="178" name="Google Shape;178;p24"/>
          <p:cNvPicPr preferRelativeResize="0"/>
          <p:nvPr/>
        </p:nvPicPr>
        <p:blipFill>
          <a:blip r:embed="rId3">
            <a:alphaModFix/>
          </a:blip>
          <a:stretch>
            <a:fillRect/>
          </a:stretch>
        </p:blipFill>
        <p:spPr>
          <a:xfrm>
            <a:off x="2176888" y="1017976"/>
            <a:ext cx="4790225" cy="4822050"/>
          </a:xfrm>
          <a:prstGeom prst="rect">
            <a:avLst/>
          </a:prstGeom>
          <a:noFill/>
          <a:ln>
            <a:noFill/>
          </a:ln>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 name="Shape 46"/>
        <p:cNvGrpSpPr/>
        <p:nvPr/>
      </p:nvGrpSpPr>
      <p:grpSpPr>
        <a:xfrm>
          <a:off x="0" y="0"/>
          <a:ext cx="0" cy="0"/>
          <a:chOff x="0" y="0"/>
          <a:chExt cx="0" cy="0"/>
        </a:xfrm>
      </p:grpSpPr>
      <p:sp>
        <p:nvSpPr>
          <p:cNvPr id="47" name="Google Shape;47;p7"/>
          <p:cNvSpPr txBox="1"/>
          <p:nvPr>
            <p:ph type="title"/>
          </p:nvPr>
        </p:nvSpPr>
        <p:spPr>
          <a:xfrm>
            <a:off x="304800" y="0"/>
            <a:ext cx="7620000"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Quick Introductions! (30 seconds)</a:t>
            </a:r>
            <a:endParaRPr/>
          </a:p>
        </p:txBody>
      </p:sp>
      <p:pic>
        <p:nvPicPr>
          <p:cNvPr descr="http://i.imgur.com/HaKbP2R.png" id="48" name="Google Shape;48;p7"/>
          <p:cNvPicPr preferRelativeResize="0"/>
          <p:nvPr/>
        </p:nvPicPr>
        <p:blipFill rotWithShape="1">
          <a:blip r:embed="rId3">
            <a:alphaModFix/>
          </a:blip>
          <a:srcRect b="0" l="0" r="0" t="0"/>
          <a:stretch/>
        </p:blipFill>
        <p:spPr>
          <a:xfrm>
            <a:off x="6705600" y="3962400"/>
            <a:ext cx="2286000" cy="2286001"/>
          </a:xfrm>
          <a:prstGeom prst="rect">
            <a:avLst/>
          </a:prstGeom>
          <a:noFill/>
          <a:ln>
            <a:noFill/>
          </a:ln>
        </p:spPr>
      </p:pic>
      <p:sp>
        <p:nvSpPr>
          <p:cNvPr id="49" name="Google Shape;49;p7"/>
          <p:cNvSpPr txBox="1"/>
          <p:nvPr/>
        </p:nvSpPr>
        <p:spPr>
          <a:xfrm>
            <a:off x="196850" y="838200"/>
            <a:ext cx="8947150" cy="4495800"/>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Name</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Location</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Background (Career, Education, Interests)</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Why learn web development?</a:t>
            </a:r>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Excited about class?</a:t>
            </a:r>
            <a:endParaRPr/>
          </a:p>
          <a:p>
            <a:pPr indent="-254000" lvl="0" marL="6858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254000" lvl="0" marL="6858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Obstacle #3 – The Great Distance</a:t>
            </a:r>
            <a:endParaRPr/>
          </a:p>
        </p:txBody>
      </p:sp>
      <p:pic>
        <p:nvPicPr>
          <p:cNvPr id="185" name="Google Shape;185;p25"/>
          <p:cNvPicPr preferRelativeResize="0"/>
          <p:nvPr/>
        </p:nvPicPr>
        <p:blipFill>
          <a:blip r:embed="rId3">
            <a:alphaModFix/>
          </a:blip>
          <a:stretch>
            <a:fillRect/>
          </a:stretch>
        </p:blipFill>
        <p:spPr>
          <a:xfrm>
            <a:off x="1524000" y="1143000"/>
            <a:ext cx="6096000" cy="4572000"/>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Nothing Comes Easy…</a:t>
            </a:r>
            <a:endParaRPr/>
          </a:p>
        </p:txBody>
      </p:sp>
      <p:sp>
        <p:nvSpPr>
          <p:cNvPr id="192" name="Google Shape;192;p26"/>
          <p:cNvSpPr txBox="1"/>
          <p:nvPr/>
        </p:nvSpPr>
        <p:spPr>
          <a:xfrm>
            <a:off x="289560" y="762000"/>
            <a:ext cx="8583814" cy="5638800"/>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dk1"/>
              </a:buClr>
              <a:buSzPts val="3200"/>
              <a:buFont typeface="Arial"/>
              <a:buNone/>
            </a:pPr>
            <a:r>
              <a:t/>
            </a:r>
            <a:endParaRPr b="1" sz="3200" u="sng">
              <a:solidFill>
                <a:schemeClr val="dk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3200"/>
              <a:buFont typeface="Arial"/>
              <a:buNone/>
            </a:pPr>
            <a:r>
              <a:rPr b="1" lang="en-US" sz="3200" u="sng">
                <a:solidFill>
                  <a:schemeClr val="dk1"/>
                </a:solidFill>
                <a:latin typeface="Arial"/>
                <a:ea typeface="Arial"/>
                <a:cs typeface="Arial"/>
                <a:sym typeface="Arial"/>
              </a:rPr>
              <a:t>Learning to Code Requires Two Things:</a:t>
            </a:r>
            <a:endParaRPr/>
          </a:p>
          <a:p>
            <a:pPr indent="0" lvl="0" marL="228600" marR="0" rtl="0" algn="l">
              <a:lnSpc>
                <a:spcPct val="90000"/>
              </a:lnSpc>
              <a:spcBef>
                <a:spcPts val="0"/>
              </a:spcBef>
              <a:spcAft>
                <a:spcPts val="0"/>
              </a:spcAft>
              <a:buClr>
                <a:schemeClr val="dk1"/>
              </a:buClr>
              <a:buSzPts val="3200"/>
              <a:buFont typeface="Arial"/>
              <a:buNone/>
            </a:pPr>
            <a:r>
              <a:t/>
            </a:r>
            <a:endParaRPr b="1" sz="3200" u="sng">
              <a:solidFill>
                <a:schemeClr val="dk1"/>
              </a:solidFill>
              <a:latin typeface="Arial"/>
              <a:ea typeface="Arial"/>
              <a:cs typeface="Arial"/>
              <a:sym typeface="Arial"/>
            </a:endParaRPr>
          </a:p>
          <a:p>
            <a:pPr indent="-514350" lvl="0" marL="742950" marR="0" rtl="0" algn="l">
              <a:lnSpc>
                <a:spcPct val="90000"/>
              </a:lnSpc>
              <a:spcBef>
                <a:spcPts val="0"/>
              </a:spcBef>
              <a:spcAft>
                <a:spcPts val="0"/>
              </a:spcAft>
              <a:buClr>
                <a:schemeClr val="dk1"/>
              </a:buClr>
              <a:buSzPts val="3200"/>
              <a:buFont typeface="Calibri"/>
              <a:buAutoNum type="arabicPeriod"/>
            </a:pPr>
            <a:r>
              <a:rPr lang="en-US" sz="3200">
                <a:solidFill>
                  <a:schemeClr val="dk1"/>
                </a:solidFill>
                <a:latin typeface="Arial"/>
                <a:ea typeface="Arial"/>
                <a:cs typeface="Arial"/>
                <a:sym typeface="Arial"/>
              </a:rPr>
              <a:t>Persisting in the face of something that feels </a:t>
            </a:r>
            <a:r>
              <a:rPr lang="en-US" sz="3200" u="sng">
                <a:solidFill>
                  <a:schemeClr val="dk1"/>
                </a:solidFill>
                <a:latin typeface="Arial"/>
                <a:ea typeface="Arial"/>
                <a:cs typeface="Arial"/>
                <a:sym typeface="Arial"/>
              </a:rPr>
              <a:t>incredibly hard and confusing</a:t>
            </a:r>
            <a:r>
              <a:rPr lang="en-US" sz="3200">
                <a:solidFill>
                  <a:schemeClr val="dk1"/>
                </a:solidFill>
                <a:latin typeface="Arial"/>
                <a:ea typeface="Arial"/>
                <a:cs typeface="Arial"/>
                <a:sym typeface="Arial"/>
              </a:rPr>
              <a:t>.</a:t>
            </a:r>
            <a:endParaRPr/>
          </a:p>
          <a:p>
            <a:pPr indent="-311150" lvl="0" marL="742950" marR="0" rtl="0" algn="l">
              <a:lnSpc>
                <a:spcPct val="90000"/>
              </a:lnSpc>
              <a:spcBef>
                <a:spcPts val="0"/>
              </a:spcBef>
              <a:spcAft>
                <a:spcPts val="0"/>
              </a:spcAft>
              <a:buClr>
                <a:schemeClr val="dk1"/>
              </a:buClr>
              <a:buSzPts val="3200"/>
              <a:buFont typeface="Calibri"/>
              <a:buNone/>
            </a:pPr>
            <a:r>
              <a:t/>
            </a:r>
            <a:endParaRPr sz="3200">
              <a:solidFill>
                <a:schemeClr val="dk1"/>
              </a:solidFill>
              <a:latin typeface="Arial"/>
              <a:ea typeface="Arial"/>
              <a:cs typeface="Arial"/>
              <a:sym typeface="Arial"/>
            </a:endParaRPr>
          </a:p>
          <a:p>
            <a:pPr indent="-514350" lvl="0" marL="742950" marR="0" rtl="0" algn="l">
              <a:lnSpc>
                <a:spcPct val="90000"/>
              </a:lnSpc>
              <a:spcBef>
                <a:spcPts val="0"/>
              </a:spcBef>
              <a:spcAft>
                <a:spcPts val="0"/>
              </a:spcAft>
              <a:buClr>
                <a:schemeClr val="dk1"/>
              </a:buClr>
              <a:buSzPts val="3200"/>
              <a:buFont typeface="Calibri"/>
              <a:buAutoNum type="arabicPeriod"/>
            </a:pPr>
            <a:r>
              <a:rPr lang="en-US" sz="3200">
                <a:solidFill>
                  <a:schemeClr val="dk1"/>
                </a:solidFill>
                <a:latin typeface="Arial"/>
                <a:ea typeface="Arial"/>
                <a:cs typeface="Arial"/>
                <a:sym typeface="Arial"/>
              </a:rPr>
              <a:t>Maintaining the self-confidence necessary to believe that you </a:t>
            </a:r>
            <a:r>
              <a:rPr lang="en-US" sz="3200" u="sng">
                <a:solidFill>
                  <a:schemeClr val="dk1"/>
                </a:solidFill>
                <a:latin typeface="Arial"/>
                <a:ea typeface="Arial"/>
                <a:cs typeface="Arial"/>
                <a:sym typeface="Arial"/>
              </a:rPr>
              <a:t>CAN DO THIS</a:t>
            </a:r>
            <a:r>
              <a:rPr lang="en-US" sz="3200">
                <a:solidFill>
                  <a:schemeClr val="dk1"/>
                </a:solidFill>
                <a:latin typeface="Arial"/>
                <a:ea typeface="Arial"/>
                <a:cs typeface="Arial"/>
                <a:sym typeface="Arial"/>
              </a:rPr>
              <a:t>.</a:t>
            </a:r>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7"/>
          <p:cNvSpPr/>
          <p:nvPr/>
        </p:nvSpPr>
        <p:spPr>
          <a:xfrm>
            <a:off x="0" y="762000"/>
            <a:ext cx="9144000" cy="5679300"/>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2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Learning is “Frustrating”</a:t>
            </a:r>
            <a:endParaRPr/>
          </a:p>
        </p:txBody>
      </p:sp>
      <p:sp>
        <p:nvSpPr>
          <p:cNvPr id="200" name="Google Shape;200;p27"/>
          <p:cNvSpPr txBox="1"/>
          <p:nvPr/>
        </p:nvSpPr>
        <p:spPr>
          <a:xfrm>
            <a:off x="457200" y="1165950"/>
            <a:ext cx="82296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lang="en-US" sz="2400">
                <a:solidFill>
                  <a:schemeClr val="dk1"/>
                </a:solidFill>
                <a:latin typeface="Arial"/>
                <a:ea typeface="Arial"/>
                <a:cs typeface="Arial"/>
                <a:sym typeface="Arial"/>
              </a:rPr>
              <a:t>“You can’t tell whether you’re learning something when you’re learning it—in fact, </a:t>
            </a:r>
            <a:r>
              <a:rPr b="1" lang="en-US" sz="2400" u="sng">
                <a:solidFill>
                  <a:schemeClr val="dk1"/>
                </a:solidFill>
                <a:latin typeface="Arial"/>
                <a:ea typeface="Arial"/>
                <a:cs typeface="Arial"/>
                <a:sym typeface="Arial"/>
              </a:rPr>
              <a:t>learning feels a lot more like frustration</a:t>
            </a:r>
            <a:r>
              <a:rPr lang="en-US" sz="2400">
                <a:solidFill>
                  <a:schemeClr val="dk1"/>
                </a:solidFill>
                <a:latin typeface="Arial"/>
                <a:ea typeface="Arial"/>
                <a:cs typeface="Arial"/>
                <a:sym typeface="Arial"/>
              </a:rPr>
              <a:t>.”</a:t>
            </a:r>
            <a:endParaRPr sz="2400"/>
          </a:p>
          <a:p>
            <a:pPr indent="0" lvl="0" marL="0" marR="0" rtl="0" algn="l">
              <a:lnSpc>
                <a:spcPct val="90000"/>
              </a:lnSpc>
              <a:spcBef>
                <a:spcPts val="1000"/>
              </a:spcBef>
              <a:spcAft>
                <a:spcPts val="0"/>
              </a:spcAft>
              <a:buClr>
                <a:schemeClr val="dk1"/>
              </a:buClr>
              <a:buSzPts val="2800"/>
              <a:buFont typeface="Arial"/>
              <a:buNone/>
            </a:pPr>
            <a:r>
              <a:t/>
            </a:r>
            <a:endParaRPr sz="2400">
              <a:solidFill>
                <a:schemeClr val="dk1"/>
              </a:solidFill>
            </a:endParaRPr>
          </a:p>
          <a:p>
            <a:pPr indent="0" lvl="0" marL="0" marR="0" rtl="0" algn="l">
              <a:lnSpc>
                <a:spcPct val="90000"/>
              </a:lnSpc>
              <a:spcBef>
                <a:spcPts val="1000"/>
              </a:spcBef>
              <a:spcAft>
                <a:spcPts val="0"/>
              </a:spcAft>
              <a:buClr>
                <a:schemeClr val="dk1"/>
              </a:buClr>
              <a:buSzPts val="2800"/>
              <a:buFont typeface="Arial"/>
              <a:buNone/>
            </a:pPr>
            <a:r>
              <a:rPr lang="en-US" sz="2400">
                <a:solidFill>
                  <a:schemeClr val="dk1"/>
                </a:solidFill>
                <a:latin typeface="Arial"/>
                <a:ea typeface="Arial"/>
                <a:cs typeface="Arial"/>
                <a:sym typeface="Aria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sz="2400"/>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600"/>
              <a:buFont typeface="Arial"/>
              <a:buNone/>
            </a:pPr>
            <a:r>
              <a:rPr i="1" lang="en-US" sz="1600">
                <a:solidFill>
                  <a:schemeClr val="dk1"/>
                </a:solidFill>
                <a:latin typeface="Arial"/>
                <a:ea typeface="Arial"/>
                <a:cs typeface="Arial"/>
                <a:sym typeface="Arial"/>
              </a:rPr>
              <a:t>Jeff Dickey, Author of Write Modern Web Apps with the MEAN Stack: Mongo, Express, AngularJS, and Node.JS</a:t>
            </a:r>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Advice for the Journey</a:t>
            </a:r>
            <a:endParaRPr/>
          </a:p>
        </p:txBody>
      </p:sp>
      <p:sp>
        <p:nvSpPr>
          <p:cNvPr id="207" name="Google Shape;207;p28"/>
          <p:cNvSpPr/>
          <p:nvPr/>
        </p:nvSpPr>
        <p:spPr>
          <a:xfrm>
            <a:off x="0" y="676039"/>
            <a:ext cx="9155741" cy="5038961"/>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28"/>
          <p:cNvSpPr txBox="1"/>
          <p:nvPr/>
        </p:nvSpPr>
        <p:spPr>
          <a:xfrm>
            <a:off x="443345" y="914400"/>
            <a:ext cx="8229600" cy="4525963"/>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lt1"/>
              </a:buClr>
              <a:buSzPts val="2800"/>
              <a:buFont typeface="Arial"/>
              <a:buNone/>
            </a:pPr>
            <a:r>
              <a:rPr b="1" lang="en-US" sz="2800" u="sng">
                <a:solidFill>
                  <a:schemeClr val="lt1"/>
                </a:solidFill>
                <a:latin typeface="Arial"/>
                <a:ea typeface="Arial"/>
                <a:cs typeface="Arial"/>
                <a:sym typeface="Arial"/>
              </a:rPr>
              <a:t>Throughout this course, always remember to:</a:t>
            </a:r>
            <a:endParaRPr/>
          </a:p>
          <a:p>
            <a:pPr indent="0" lvl="0" marL="228600" marR="0" rtl="0" algn="l">
              <a:lnSpc>
                <a:spcPct val="90000"/>
              </a:lnSpc>
              <a:spcBef>
                <a:spcPts val="0"/>
              </a:spcBef>
              <a:spcAft>
                <a:spcPts val="0"/>
              </a:spcAft>
              <a:buClr>
                <a:schemeClr val="dk1"/>
              </a:buClr>
              <a:buSzPts val="2800"/>
              <a:buFont typeface="Arial"/>
              <a:buNone/>
            </a:pPr>
            <a:r>
              <a:t/>
            </a:r>
            <a:endParaRPr sz="28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200"/>
              <a:buFont typeface="Calibri"/>
              <a:buAutoNum type="arabicPeriod"/>
            </a:pPr>
            <a:r>
              <a:rPr b="1" i="1" lang="en-US" sz="3200">
                <a:solidFill>
                  <a:schemeClr val="lt1"/>
                </a:solidFill>
                <a:latin typeface="Arial"/>
                <a:ea typeface="Arial"/>
                <a:cs typeface="Arial"/>
                <a:sym typeface="Arial"/>
              </a:rPr>
              <a:t> Work Hard!!</a:t>
            </a:r>
            <a:endParaRPr/>
          </a:p>
          <a:p>
            <a:pPr indent="-311150" lvl="0" marL="742950" marR="0" rtl="0" algn="l">
              <a:lnSpc>
                <a:spcPct val="90000"/>
              </a:lnSpc>
              <a:spcBef>
                <a:spcPts val="0"/>
              </a:spcBef>
              <a:spcAft>
                <a:spcPts val="0"/>
              </a:spcAft>
              <a:buClr>
                <a:schemeClr val="dk1"/>
              </a:buClr>
              <a:buSzPts val="3200"/>
              <a:buFont typeface="Calibri"/>
              <a:buNone/>
            </a:pPr>
            <a:r>
              <a:t/>
            </a:r>
            <a:endParaRPr sz="3200">
              <a:solidFill>
                <a:schemeClr val="lt1"/>
              </a:solidFill>
              <a:latin typeface="Arial"/>
              <a:ea typeface="Arial"/>
              <a:cs typeface="Arial"/>
              <a:sym typeface="Arial"/>
            </a:endParaRPr>
          </a:p>
          <a:p>
            <a:pPr indent="-311150" lvl="0" marL="742950" marR="0" rtl="0" algn="ctr">
              <a:lnSpc>
                <a:spcPct val="90000"/>
              </a:lnSpc>
              <a:spcBef>
                <a:spcPts val="0"/>
              </a:spcBef>
              <a:spcAft>
                <a:spcPts val="0"/>
              </a:spcAft>
              <a:buClr>
                <a:schemeClr val="dk1"/>
              </a:buClr>
              <a:buSzPts val="3200"/>
              <a:buFont typeface="Calibri"/>
              <a:buNone/>
            </a:pPr>
            <a:r>
              <a:t/>
            </a:r>
            <a:endParaRPr sz="3200">
              <a:solidFill>
                <a:schemeClr val="lt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3200"/>
              <a:buFont typeface="Arial"/>
              <a:buNone/>
            </a:pPr>
            <a:r>
              <a:t/>
            </a:r>
            <a:endParaRPr sz="3200">
              <a:solidFill>
                <a:schemeClr val="lt1"/>
              </a:solidFill>
              <a:latin typeface="Arial"/>
              <a:ea typeface="Arial"/>
              <a:cs typeface="Arial"/>
              <a:sym typeface="Arial"/>
            </a:endParaRPr>
          </a:p>
          <a:p>
            <a:pPr indent="-311150" lvl="0" marL="742950" marR="0" rtl="0" algn="l">
              <a:lnSpc>
                <a:spcPct val="90000"/>
              </a:lnSpc>
              <a:spcBef>
                <a:spcPts val="0"/>
              </a:spcBef>
              <a:spcAft>
                <a:spcPts val="0"/>
              </a:spcAft>
              <a:buClr>
                <a:schemeClr val="dk1"/>
              </a:buClr>
              <a:buSzPts val="3200"/>
              <a:buFont typeface="Calibri"/>
              <a:buNone/>
            </a:pPr>
            <a:r>
              <a:t/>
            </a:r>
            <a:endParaRPr sz="3200">
              <a:solidFill>
                <a:schemeClr val="lt1"/>
              </a:solidFill>
              <a:latin typeface="Arial"/>
              <a:ea typeface="Arial"/>
              <a:cs typeface="Arial"/>
              <a:sym typeface="Arial"/>
            </a:endParaRPr>
          </a:p>
        </p:txBody>
      </p:sp>
      <p:pic>
        <p:nvPicPr>
          <p:cNvPr id="209" name="Google Shape;209;p28"/>
          <p:cNvPicPr preferRelativeResize="0"/>
          <p:nvPr/>
        </p:nvPicPr>
        <p:blipFill>
          <a:blip r:embed="rId3">
            <a:alphaModFix/>
          </a:blip>
          <a:stretch>
            <a:fillRect/>
          </a:stretch>
        </p:blipFill>
        <p:spPr>
          <a:xfrm>
            <a:off x="5705150" y="3786600"/>
            <a:ext cx="3438850" cy="2625050"/>
          </a:xfrm>
          <a:prstGeom prst="rect">
            <a:avLst/>
          </a:prstGeom>
          <a:noFill/>
          <a:ln>
            <a:noFill/>
          </a:ln>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Advice for the Journey</a:t>
            </a:r>
            <a:endParaRPr/>
          </a:p>
        </p:txBody>
      </p:sp>
      <p:sp>
        <p:nvSpPr>
          <p:cNvPr id="216" name="Google Shape;216;p29"/>
          <p:cNvSpPr/>
          <p:nvPr/>
        </p:nvSpPr>
        <p:spPr>
          <a:xfrm>
            <a:off x="0" y="676039"/>
            <a:ext cx="9155741" cy="5038961"/>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29"/>
          <p:cNvSpPr txBox="1"/>
          <p:nvPr/>
        </p:nvSpPr>
        <p:spPr>
          <a:xfrm>
            <a:off x="443345" y="914400"/>
            <a:ext cx="8229600" cy="4525963"/>
          </a:xfrm>
          <a:prstGeom prst="rect">
            <a:avLst/>
          </a:prstGeom>
          <a:noFill/>
          <a:ln>
            <a:noFill/>
          </a:ln>
        </p:spPr>
        <p:txBody>
          <a:bodyPr anchorCtr="0" anchor="t" bIns="45700" lIns="91425" spcFirstLastPara="1" rIns="91425" wrap="square" tIns="45700">
            <a:noAutofit/>
          </a:bodyPr>
          <a:lstStyle/>
          <a:p>
            <a:pPr indent="0" lvl="0" marL="228600" marR="0" rtl="0" algn="l">
              <a:spcBef>
                <a:spcPts val="0"/>
              </a:spcBef>
              <a:spcAft>
                <a:spcPts val="0"/>
              </a:spcAft>
              <a:buClr>
                <a:schemeClr val="lt1"/>
              </a:buClr>
              <a:buSzPts val="2800"/>
              <a:buFont typeface="Arial"/>
              <a:buNone/>
            </a:pPr>
            <a:r>
              <a:rPr b="1" lang="en-US" sz="2800" u="sng">
                <a:solidFill>
                  <a:schemeClr val="lt1"/>
                </a:solidFill>
                <a:latin typeface="Arial"/>
                <a:ea typeface="Arial"/>
                <a:cs typeface="Arial"/>
                <a:sym typeface="Arial"/>
              </a:rPr>
              <a:t>Throughout this course, always remember to:</a:t>
            </a:r>
            <a:endParaRPr/>
          </a:p>
          <a:p>
            <a:pPr indent="0" lvl="0" marL="228600" marR="0" rtl="0" algn="l">
              <a:spcBef>
                <a:spcPts val="0"/>
              </a:spcBef>
              <a:spcAft>
                <a:spcPts val="0"/>
              </a:spcAft>
              <a:buClr>
                <a:schemeClr val="dk1"/>
              </a:buClr>
              <a:buSzPts val="2800"/>
              <a:buFont typeface="Arial"/>
              <a:buNone/>
            </a:pPr>
            <a:r>
              <a:t/>
            </a:r>
            <a:endParaRPr sz="2800">
              <a:solidFill>
                <a:schemeClr val="lt1"/>
              </a:solidFill>
              <a:latin typeface="Arial"/>
              <a:ea typeface="Arial"/>
              <a:cs typeface="Arial"/>
              <a:sym typeface="Arial"/>
            </a:endParaRPr>
          </a:p>
          <a:p>
            <a:pPr indent="-514350" lvl="0" marL="742950" marR="0" rtl="0" algn="l">
              <a:spcBef>
                <a:spcPts val="0"/>
              </a:spcBef>
              <a:spcAft>
                <a:spcPts val="0"/>
              </a:spcAft>
              <a:buClr>
                <a:schemeClr val="lt1"/>
              </a:buClr>
              <a:buSzPts val="3600"/>
              <a:buFont typeface="Calibri"/>
              <a:buAutoNum type="arabicPeriod"/>
            </a:pPr>
            <a:r>
              <a:rPr i="1" lang="en-US" sz="3600">
                <a:solidFill>
                  <a:schemeClr val="lt1"/>
                </a:solidFill>
                <a:latin typeface="Arial"/>
                <a:ea typeface="Arial"/>
                <a:cs typeface="Arial"/>
                <a:sym typeface="Arial"/>
              </a:rPr>
              <a:t> Work Hard!!</a:t>
            </a:r>
            <a:endParaRPr/>
          </a:p>
          <a:p>
            <a:pPr indent="-285750" lvl="0" marL="742950" marR="0" rtl="0" algn="l">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514350" lvl="0" marL="742950" marR="0" rtl="0" algn="l">
              <a:spcBef>
                <a:spcPts val="0"/>
              </a:spcBef>
              <a:spcAft>
                <a:spcPts val="0"/>
              </a:spcAft>
              <a:buClr>
                <a:schemeClr val="lt1"/>
              </a:buClr>
              <a:buSzPts val="3600"/>
              <a:buFont typeface="Calibri"/>
              <a:buAutoNum type="arabicPeriod"/>
            </a:pPr>
            <a:r>
              <a:rPr b="1" i="1" lang="en-US" sz="3600">
                <a:solidFill>
                  <a:schemeClr val="lt1"/>
                </a:solidFill>
                <a:latin typeface="Arial"/>
                <a:ea typeface="Arial"/>
                <a:cs typeface="Arial"/>
                <a:sym typeface="Arial"/>
              </a:rPr>
              <a:t> Appreciate your successes</a:t>
            </a:r>
            <a:endParaRPr/>
          </a:p>
          <a:p>
            <a:pPr indent="-285750" lvl="0" marL="742950" marR="0" rtl="0" algn="ctr">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0" lvl="0" marL="228600" marR="0" rtl="0" algn="l">
              <a:spcBef>
                <a:spcPts val="0"/>
              </a:spcBef>
              <a:spcAft>
                <a:spcPts val="0"/>
              </a:spcAft>
              <a:buClr>
                <a:schemeClr val="dk1"/>
              </a:buClr>
              <a:buSzPts val="3600"/>
              <a:buFont typeface="Arial"/>
              <a:buNone/>
            </a:pPr>
            <a:r>
              <a:t/>
            </a:r>
            <a:endParaRPr sz="3600">
              <a:solidFill>
                <a:schemeClr val="lt1"/>
              </a:solidFill>
              <a:latin typeface="Arial"/>
              <a:ea typeface="Arial"/>
              <a:cs typeface="Arial"/>
              <a:sym typeface="Arial"/>
            </a:endParaRPr>
          </a:p>
          <a:p>
            <a:pPr indent="-285750" lvl="0" marL="742950" marR="0" rtl="0" algn="l">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p:txBody>
      </p:sp>
      <p:pic>
        <p:nvPicPr>
          <p:cNvPr id="218" name="Google Shape;218;p29"/>
          <p:cNvPicPr preferRelativeResize="0"/>
          <p:nvPr/>
        </p:nvPicPr>
        <p:blipFill>
          <a:blip r:embed="rId3">
            <a:alphaModFix/>
          </a:blip>
          <a:stretch>
            <a:fillRect/>
          </a:stretch>
        </p:blipFill>
        <p:spPr>
          <a:xfrm>
            <a:off x="5953375" y="4012525"/>
            <a:ext cx="3202376" cy="2405350"/>
          </a:xfrm>
          <a:prstGeom prst="rect">
            <a:avLst/>
          </a:prstGeom>
          <a:noFill/>
          <a:ln>
            <a:noFill/>
          </a:ln>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Advice for the Journey</a:t>
            </a:r>
            <a:endParaRPr/>
          </a:p>
        </p:txBody>
      </p:sp>
      <p:sp>
        <p:nvSpPr>
          <p:cNvPr id="225" name="Google Shape;225;p30"/>
          <p:cNvSpPr/>
          <p:nvPr/>
        </p:nvSpPr>
        <p:spPr>
          <a:xfrm>
            <a:off x="0" y="676039"/>
            <a:ext cx="9155741" cy="5038961"/>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30"/>
          <p:cNvSpPr txBox="1"/>
          <p:nvPr/>
        </p:nvSpPr>
        <p:spPr>
          <a:xfrm>
            <a:off x="443345" y="914400"/>
            <a:ext cx="8229600" cy="4525963"/>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lt1"/>
              </a:buClr>
              <a:buSzPts val="2800"/>
              <a:buFont typeface="Arial"/>
              <a:buNone/>
            </a:pPr>
            <a:r>
              <a:rPr b="1" lang="en-US" sz="2800" u="sng">
                <a:solidFill>
                  <a:schemeClr val="lt1"/>
                </a:solidFill>
                <a:latin typeface="Arial"/>
                <a:ea typeface="Arial"/>
                <a:cs typeface="Arial"/>
                <a:sym typeface="Arial"/>
              </a:rPr>
              <a:t>Throughout this course, always remember to:</a:t>
            </a:r>
            <a:endParaRPr/>
          </a:p>
          <a:p>
            <a:pPr indent="0" lvl="0" marL="228600" marR="0" rtl="0" algn="l">
              <a:lnSpc>
                <a:spcPct val="90000"/>
              </a:lnSpc>
              <a:spcBef>
                <a:spcPts val="0"/>
              </a:spcBef>
              <a:spcAft>
                <a:spcPts val="0"/>
              </a:spcAft>
              <a:buClr>
                <a:schemeClr val="dk1"/>
              </a:buClr>
              <a:buSzPts val="2800"/>
              <a:buFont typeface="Arial"/>
              <a:buNone/>
            </a:pPr>
            <a:r>
              <a:t/>
            </a:r>
            <a:endParaRPr sz="28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600"/>
              <a:buFont typeface="Calibri"/>
              <a:buAutoNum type="arabicPeriod"/>
            </a:pPr>
            <a:r>
              <a:rPr i="1" lang="en-US" sz="3600">
                <a:solidFill>
                  <a:schemeClr val="lt1"/>
                </a:solidFill>
                <a:latin typeface="Arial"/>
                <a:ea typeface="Arial"/>
                <a:cs typeface="Arial"/>
                <a:sym typeface="Arial"/>
              </a:rPr>
              <a:t> Work Hard!!</a:t>
            </a:r>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600"/>
              <a:buFont typeface="Calibri"/>
              <a:buAutoNum type="arabicPeriod"/>
            </a:pPr>
            <a:r>
              <a:rPr i="1" lang="en-US" sz="3600">
                <a:solidFill>
                  <a:schemeClr val="lt1"/>
                </a:solidFill>
                <a:latin typeface="Arial"/>
                <a:ea typeface="Arial"/>
                <a:cs typeface="Arial"/>
                <a:sym typeface="Arial"/>
              </a:rPr>
              <a:t> Appreciate your successes</a:t>
            </a:r>
            <a:endParaRPr/>
          </a:p>
          <a:p>
            <a:pPr indent="-285750" lvl="0" marL="742950" marR="0" rtl="0" algn="ctr">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600"/>
              <a:buFont typeface="Calibri"/>
              <a:buAutoNum type="arabicPeriod"/>
            </a:pPr>
            <a:r>
              <a:rPr b="1" lang="en-US" sz="3600">
                <a:solidFill>
                  <a:schemeClr val="lt1"/>
                </a:solidFill>
                <a:latin typeface="Arial"/>
                <a:ea typeface="Arial"/>
                <a:cs typeface="Arial"/>
                <a:sym typeface="Arial"/>
              </a:rPr>
              <a:t> </a:t>
            </a:r>
            <a:r>
              <a:rPr b="1" i="1" lang="en-US" sz="3600">
                <a:solidFill>
                  <a:schemeClr val="lt1"/>
                </a:solidFill>
                <a:latin typeface="Arial"/>
                <a:ea typeface="Arial"/>
                <a:cs typeface="Arial"/>
                <a:sym typeface="Arial"/>
              </a:rPr>
              <a:t>Trust yourself</a:t>
            </a:r>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p:txBody>
      </p:sp>
      <p:pic>
        <p:nvPicPr>
          <p:cNvPr id="227" name="Google Shape;227;p30"/>
          <p:cNvPicPr preferRelativeResize="0"/>
          <p:nvPr/>
        </p:nvPicPr>
        <p:blipFill>
          <a:blip r:embed="rId3">
            <a:alphaModFix/>
          </a:blip>
          <a:stretch>
            <a:fillRect/>
          </a:stretch>
        </p:blipFill>
        <p:spPr>
          <a:xfrm>
            <a:off x="6566900" y="3056525"/>
            <a:ext cx="2577100" cy="3360024"/>
          </a:xfrm>
          <a:prstGeom prst="rect">
            <a:avLst/>
          </a:prstGeom>
          <a:noFill/>
          <a:ln>
            <a:noFill/>
          </a:ln>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But remember…</a:t>
            </a:r>
            <a:endParaRPr b="1" i="0" sz="2400" u="none" cap="none" strike="noStrike">
              <a:solidFill>
                <a:schemeClr val="dk1"/>
              </a:solidFill>
              <a:latin typeface="Arial"/>
              <a:ea typeface="Arial"/>
              <a:cs typeface="Arial"/>
              <a:sym typeface="Arial"/>
            </a:endParaRPr>
          </a:p>
        </p:txBody>
      </p:sp>
      <p:sp>
        <p:nvSpPr>
          <p:cNvPr id="234" name="Google Shape;234;p31"/>
          <p:cNvSpPr/>
          <p:nvPr/>
        </p:nvSpPr>
        <p:spPr>
          <a:xfrm>
            <a:off x="0" y="676039"/>
            <a:ext cx="9155741" cy="5038961"/>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31"/>
          <p:cNvSpPr txBox="1"/>
          <p:nvPr/>
        </p:nvSpPr>
        <p:spPr>
          <a:xfrm>
            <a:off x="920270" y="4222187"/>
            <a:ext cx="7315200" cy="1370918"/>
          </a:xfrm>
          <a:prstGeom prst="rect">
            <a:avLst/>
          </a:prstGeom>
          <a:noFill/>
          <a:ln>
            <a:noFill/>
          </a:ln>
        </p:spPr>
        <p:txBody>
          <a:bodyPr anchorCtr="0" anchor="t" bIns="45700" lIns="91425" spcFirstLastPara="1" rIns="91425" wrap="square" tIns="45700">
            <a:noAutofit/>
          </a:bodyPr>
          <a:lstStyle/>
          <a:p>
            <a:pPr indent="0" lvl="0" marL="228600" marR="0" rtl="0" algn="ctr">
              <a:lnSpc>
                <a:spcPct val="90000"/>
              </a:lnSpc>
              <a:spcBef>
                <a:spcPts val="0"/>
              </a:spcBef>
              <a:spcAft>
                <a:spcPts val="0"/>
              </a:spcAft>
              <a:buClr>
                <a:schemeClr val="lt1"/>
              </a:buClr>
              <a:buSzPts val="3600"/>
              <a:buFont typeface="Arial"/>
              <a:buNone/>
            </a:pPr>
            <a:r>
              <a:rPr i="1" lang="en-US" sz="3600">
                <a:solidFill>
                  <a:schemeClr val="lt1"/>
                </a:solidFill>
                <a:latin typeface="Arial"/>
                <a:ea typeface="Arial"/>
                <a:cs typeface="Arial"/>
                <a:sym typeface="Arial"/>
              </a:rPr>
              <a:t>If you want to go fast, go alone. </a:t>
            </a:r>
            <a:endParaRPr/>
          </a:p>
          <a:p>
            <a:pPr indent="0" lvl="0" marL="228600" marR="0" rtl="0" algn="ctr">
              <a:lnSpc>
                <a:spcPct val="90000"/>
              </a:lnSpc>
              <a:spcBef>
                <a:spcPts val="0"/>
              </a:spcBef>
              <a:spcAft>
                <a:spcPts val="0"/>
              </a:spcAft>
              <a:buClr>
                <a:schemeClr val="lt1"/>
              </a:buClr>
              <a:buSzPts val="3600"/>
              <a:buFont typeface="Arial"/>
              <a:buNone/>
            </a:pPr>
            <a:r>
              <a:rPr i="1" lang="en-US" sz="3600">
                <a:solidFill>
                  <a:schemeClr val="lt1"/>
                </a:solidFill>
                <a:latin typeface="Arial"/>
                <a:ea typeface="Arial"/>
                <a:cs typeface="Arial"/>
                <a:sym typeface="Arial"/>
              </a:rPr>
              <a:t>If you want to go far, go in a team.</a:t>
            </a:r>
            <a:endParaRPr i="1" sz="3600">
              <a:solidFill>
                <a:schemeClr val="lt1"/>
              </a:solidFill>
              <a:latin typeface="Arial"/>
              <a:ea typeface="Arial"/>
              <a:cs typeface="Arial"/>
              <a:sym typeface="Arial"/>
            </a:endParaRPr>
          </a:p>
        </p:txBody>
      </p:sp>
      <p:pic>
        <p:nvPicPr>
          <p:cNvPr id="236" name="Google Shape;236;p31"/>
          <p:cNvPicPr preferRelativeResize="0"/>
          <p:nvPr/>
        </p:nvPicPr>
        <p:blipFill>
          <a:blip r:embed="rId3">
            <a:alphaModFix/>
          </a:blip>
          <a:stretch>
            <a:fillRect/>
          </a:stretch>
        </p:blipFill>
        <p:spPr>
          <a:xfrm>
            <a:off x="2149432" y="1074788"/>
            <a:ext cx="4845125" cy="2726450"/>
          </a:xfrm>
          <a:prstGeom prst="rect">
            <a:avLst/>
          </a:prstGeom>
          <a:noFill/>
          <a:ln>
            <a:noFill/>
          </a:ln>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304800" y="0"/>
            <a:ext cx="6934200"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Google Fu – The Most Important Skill of All</a:t>
            </a:r>
            <a:endParaRPr/>
          </a:p>
        </p:txBody>
      </p:sp>
      <p:sp>
        <p:nvSpPr>
          <p:cNvPr id="243" name="Google Shape;243;p32"/>
          <p:cNvSpPr/>
          <p:nvPr/>
        </p:nvSpPr>
        <p:spPr>
          <a:xfrm>
            <a:off x="2667000" y="5638800"/>
            <a:ext cx="451918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u="sng">
                <a:solidFill>
                  <a:schemeClr val="hlink"/>
                </a:solidFill>
                <a:latin typeface="Arial"/>
                <a:ea typeface="Arial"/>
                <a:cs typeface="Arial"/>
                <a:sym typeface="Arial"/>
                <a:hlinkClick r:id="rId3"/>
              </a:rPr>
              <a:t>What is Google Fu?</a:t>
            </a:r>
            <a:endParaRPr b="1" sz="3600">
              <a:solidFill>
                <a:schemeClr val="dk1"/>
              </a:solidFill>
              <a:latin typeface="Arial"/>
              <a:ea typeface="Arial"/>
              <a:cs typeface="Arial"/>
              <a:sym typeface="Arial"/>
            </a:endParaRPr>
          </a:p>
        </p:txBody>
      </p:sp>
      <p:pic>
        <p:nvPicPr>
          <p:cNvPr id="244" name="Google Shape;244;p32"/>
          <p:cNvPicPr preferRelativeResize="0"/>
          <p:nvPr/>
        </p:nvPicPr>
        <p:blipFill rotWithShape="1">
          <a:blip r:embed="rId4">
            <a:alphaModFix/>
          </a:blip>
          <a:srcRect b="0" l="0" r="0" t="0"/>
          <a:stretch/>
        </p:blipFill>
        <p:spPr>
          <a:xfrm>
            <a:off x="-2628" y="2003327"/>
            <a:ext cx="9144000" cy="2286000"/>
          </a:xfrm>
          <a:prstGeom prst="rect">
            <a:avLst/>
          </a:prstGeom>
          <a:noFill/>
          <a:ln>
            <a:noFill/>
          </a:ln>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Course Structure</a:t>
            </a:r>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Daily Schedule</a:t>
            </a:r>
            <a:endParaRPr/>
          </a:p>
        </p:txBody>
      </p:sp>
      <p:sp>
        <p:nvSpPr>
          <p:cNvPr id="257" name="Google Shape;257;p34"/>
          <p:cNvSpPr txBox="1"/>
          <p:nvPr/>
        </p:nvSpPr>
        <p:spPr>
          <a:xfrm>
            <a:off x="98425" y="747991"/>
            <a:ext cx="8947150" cy="5568208"/>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For each class we’ll run through the following:</a:t>
            </a:r>
            <a:endParaRPr/>
          </a:p>
          <a:p>
            <a:pPr indent="0" lvl="0" marL="2286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Set Objectives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Brief Background Lecture</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Watch Me / Coding Demos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Code Discussions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In-Class Exercises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Project Work</a:t>
            </a:r>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Instructor = … ?</a:t>
            </a:r>
            <a:endParaRPr/>
          </a:p>
        </p:txBody>
      </p:sp>
      <p:sp>
        <p:nvSpPr>
          <p:cNvPr id="56" name="Google Shape;56;p8"/>
          <p:cNvSpPr txBox="1"/>
          <p:nvPr/>
        </p:nvSpPr>
        <p:spPr>
          <a:xfrm>
            <a:off x="196850" y="760690"/>
            <a:ext cx="8947150" cy="5676985"/>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b="1" lang="en-US" sz="2800" u="sng">
                <a:solidFill>
                  <a:schemeClr val="dk1"/>
                </a:solidFill>
              </a:rPr>
              <a:t>Quinton Fults</a:t>
            </a:r>
            <a:endParaRPr b="1" sz="2800" u="sng">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b="1"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rPr>
              <a:t>Freelance Full Stack Software Developer</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rPr>
              <a:t>Former Sub-Instructor/TA for Trilogy</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Over </a:t>
            </a:r>
            <a:r>
              <a:rPr lang="en-US" sz="2800">
                <a:solidFill>
                  <a:schemeClr val="dk1"/>
                </a:solidFill>
              </a:rPr>
              <a:t>5</a:t>
            </a:r>
            <a:r>
              <a:rPr lang="en-US" sz="2800">
                <a:solidFill>
                  <a:schemeClr val="dk1"/>
                </a:solidFill>
                <a:latin typeface="Arial"/>
                <a:ea typeface="Arial"/>
                <a:cs typeface="Arial"/>
                <a:sym typeface="Arial"/>
              </a:rPr>
              <a:t> years coding</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2800"/>
              <a:buFont typeface="Arial"/>
              <a:buNone/>
            </a:pPr>
            <a:r>
              <a:t/>
            </a:r>
            <a:endParaRPr b="1" sz="2800">
              <a:solidFill>
                <a:schemeClr val="dk1"/>
              </a:solidFill>
              <a:latin typeface="Arial"/>
              <a:ea typeface="Arial"/>
              <a:cs typeface="Arial"/>
              <a:sym typeface="Arial"/>
            </a:endParaRPr>
          </a:p>
        </p:txBody>
      </p:sp>
      <p:sp>
        <p:nvSpPr>
          <p:cNvPr id="57" name="Google Shape;57;p8"/>
          <p:cNvSpPr/>
          <p:nvPr/>
        </p:nvSpPr>
        <p:spPr>
          <a:xfrm>
            <a:off x="3429000" y="4326923"/>
            <a:ext cx="5726741" cy="1323439"/>
          </a:xfrm>
          <a:prstGeom prst="rect">
            <a:avLst/>
          </a:prstGeom>
          <a:noFill/>
          <a:ln>
            <a:noFill/>
          </a:ln>
        </p:spPr>
        <p:txBody>
          <a:bodyPr anchorCtr="0" anchor="t" bIns="45700" lIns="91425" spcFirstLastPara="1" rIns="91425" wrap="square" tIns="45700">
            <a:noAutofit/>
          </a:bodyPr>
          <a:lstStyle/>
          <a:p>
            <a:pPr indent="-457200" lvl="0" marL="685800" marR="0" rtl="0" algn="l">
              <a:spcBef>
                <a:spcPts val="0"/>
              </a:spcBef>
              <a:spcAft>
                <a:spcPts val="0"/>
              </a:spcAft>
              <a:buClr>
                <a:schemeClr val="dk1"/>
              </a:buClr>
              <a:buSzPts val="3000"/>
              <a:buFont typeface="Arial"/>
              <a:buChar char="•"/>
            </a:pPr>
            <a:r>
              <a:rPr i="1" lang="en-US" sz="3000">
                <a:solidFill>
                  <a:schemeClr val="dk1"/>
                </a:solidFill>
              </a:rPr>
              <a:t>I play 7 instruments and am in 4 bands</a:t>
            </a:r>
            <a:endParaRPr sz="3000">
              <a:solidFill>
                <a:schemeClr val="dk1"/>
              </a:solidFill>
              <a:latin typeface="Arial"/>
              <a:ea typeface="Arial"/>
              <a:cs typeface="Arial"/>
              <a:sym typeface="Arial"/>
            </a:endParaRPr>
          </a:p>
          <a:p>
            <a:pPr indent="-266700" lvl="0" marL="685800" marR="0" rtl="0" algn="l">
              <a:spcBef>
                <a:spcPts val="0"/>
              </a:spcBef>
              <a:spcAft>
                <a:spcPts val="0"/>
              </a:spcAft>
              <a:buClr>
                <a:schemeClr val="dk1"/>
              </a:buClr>
              <a:buSzPts val="3000"/>
              <a:buFont typeface="Arial"/>
              <a:buNone/>
            </a:pPr>
            <a:r>
              <a:t/>
            </a:r>
            <a:endParaRPr sz="3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rPr>
              <a:t>Eagle Scout and served with AmeriCorps NCCC</a:t>
            </a:r>
            <a:endParaRPr sz="2000">
              <a:solidFill>
                <a:schemeClr val="dk1"/>
              </a:solidFill>
              <a:latin typeface="Arial"/>
              <a:ea typeface="Arial"/>
              <a:cs typeface="Arial"/>
              <a:sym typeface="Arial"/>
            </a:endParaRPr>
          </a:p>
        </p:txBody>
      </p:sp>
      <p:sp>
        <p:nvSpPr>
          <p:cNvPr id="58" name="Google Shape;58;p8"/>
          <p:cNvSpPr txBox="1"/>
          <p:nvPr/>
        </p:nvSpPr>
        <p:spPr>
          <a:xfrm>
            <a:off x="870741" y="4803976"/>
            <a:ext cx="183248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Insert image here</a:t>
            </a:r>
            <a:endParaRPr/>
          </a:p>
        </p:txBody>
      </p:sp>
      <p:pic>
        <p:nvPicPr>
          <p:cNvPr id="59" name="Google Shape;59;p8"/>
          <p:cNvPicPr preferRelativeResize="0"/>
          <p:nvPr/>
        </p:nvPicPr>
        <p:blipFill>
          <a:blip r:embed="rId3">
            <a:alphaModFix/>
          </a:blip>
          <a:stretch>
            <a:fillRect/>
          </a:stretch>
        </p:blipFill>
        <p:spPr>
          <a:xfrm>
            <a:off x="916211" y="3679199"/>
            <a:ext cx="1741551" cy="2618874"/>
          </a:xfrm>
          <a:prstGeom prst="rect">
            <a:avLst/>
          </a:prstGeom>
          <a:noFill/>
          <a:ln>
            <a:noFill/>
          </a:ln>
        </p:spPr>
      </p:pic>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Daily Schedule</a:t>
            </a:r>
            <a:endParaRPr/>
          </a:p>
        </p:txBody>
      </p:sp>
      <p:sp>
        <p:nvSpPr>
          <p:cNvPr id="264" name="Google Shape;264;p35"/>
          <p:cNvSpPr txBox="1"/>
          <p:nvPr/>
        </p:nvSpPr>
        <p:spPr>
          <a:xfrm>
            <a:off x="98425" y="747991"/>
            <a:ext cx="8947150" cy="3394500"/>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For each class we’ll run through the following:</a:t>
            </a:r>
            <a:endParaRPr/>
          </a:p>
          <a:p>
            <a:pPr indent="0" lvl="0" marL="2286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Set Objectives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Brief Background Lecture</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Watch Me / Coding Demos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Code Discussions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In-Class Exercises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Project Work</a:t>
            </a:r>
            <a:endParaRPr/>
          </a:p>
        </p:txBody>
      </p:sp>
      <p:sp>
        <p:nvSpPr>
          <p:cNvPr id="265" name="Google Shape;265;p35"/>
          <p:cNvSpPr/>
          <p:nvPr/>
        </p:nvSpPr>
        <p:spPr>
          <a:xfrm>
            <a:off x="304801" y="3981690"/>
            <a:ext cx="3746703" cy="2334509"/>
          </a:xfrm>
          <a:prstGeom prst="rect">
            <a:avLst/>
          </a:prstGeom>
          <a:noFill/>
          <a:ln cap="flat" cmpd="sng" w="603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35"/>
          <p:cNvSpPr txBox="1"/>
          <p:nvPr/>
        </p:nvSpPr>
        <p:spPr>
          <a:xfrm>
            <a:off x="4114800" y="4770099"/>
            <a:ext cx="4977645"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u="sng">
                <a:solidFill>
                  <a:srgbClr val="C00000"/>
                </a:solidFill>
                <a:latin typeface="Arial"/>
                <a:ea typeface="Arial"/>
                <a:cs typeface="Arial"/>
                <a:sym typeface="Arial"/>
              </a:rPr>
              <a:t>The Super Important Stuff!!!</a:t>
            </a:r>
            <a:endParaRPr/>
          </a:p>
        </p:txBody>
      </p:sp>
      <p:sp>
        <p:nvSpPr>
          <p:cNvPr id="267" name="Google Shape;267;p35"/>
          <p:cNvSpPr txBox="1"/>
          <p:nvPr/>
        </p:nvSpPr>
        <p:spPr>
          <a:xfrm>
            <a:off x="4779502" y="5364612"/>
            <a:ext cx="3648243"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2800">
                <a:solidFill>
                  <a:srgbClr val="C00000"/>
                </a:solidFill>
                <a:latin typeface="Arial"/>
                <a:ea typeface="Arial"/>
                <a:cs typeface="Arial"/>
                <a:sym typeface="Arial"/>
              </a:rPr>
              <a:t>i.e. Always be coding!</a:t>
            </a:r>
            <a:endParaRP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Pre-Work</a:t>
            </a:r>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Software Checklist</a:t>
            </a:r>
            <a:endParaRPr/>
          </a:p>
        </p:txBody>
      </p:sp>
      <p:sp>
        <p:nvSpPr>
          <p:cNvPr id="280" name="Google Shape;280;p37"/>
          <p:cNvSpPr txBox="1"/>
          <p:nvPr/>
        </p:nvSpPr>
        <p:spPr>
          <a:xfrm>
            <a:off x="98425" y="747990"/>
            <a:ext cx="8947150" cy="5348009"/>
          </a:xfrm>
          <a:prstGeom prst="rect">
            <a:avLst/>
          </a:prstGeom>
          <a:noFill/>
          <a:ln>
            <a:noFill/>
          </a:ln>
        </p:spPr>
        <p:txBody>
          <a:bodyPr anchorCtr="0" anchor="t" bIns="91425" lIns="91425" spcFirstLastPara="1" rIns="91425" wrap="square" tIns="91425">
            <a:noAutofit/>
          </a:bodyPr>
          <a:lstStyle/>
          <a:p>
            <a:pPr indent="-361950" lvl="0" marL="685800" marR="0" rtl="0" algn="l">
              <a:spcBef>
                <a:spcPts val="0"/>
              </a:spcBef>
              <a:spcAft>
                <a:spcPts val="0"/>
              </a:spcAft>
              <a:buClr>
                <a:schemeClr val="dk1"/>
              </a:buClr>
              <a:buSzPts val="1500"/>
              <a:buFont typeface="Arial"/>
              <a:buNone/>
            </a:pPr>
            <a:r>
              <a:t/>
            </a:r>
            <a:endParaRPr b="1" sz="15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At this point, you should have each of these installed:</a:t>
            </a:r>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Slack </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Visual Studio Code</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Git for Version Control</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Git Bash (Windows) or Terminal (Mac)</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Node.js</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Heroku-CLI</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Google Chrome</a:t>
            </a:r>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Accounts Checklist</a:t>
            </a:r>
            <a:endParaRPr/>
          </a:p>
        </p:txBody>
      </p:sp>
      <p:sp>
        <p:nvSpPr>
          <p:cNvPr id="287" name="Google Shape;287;p38"/>
          <p:cNvSpPr txBox="1"/>
          <p:nvPr/>
        </p:nvSpPr>
        <p:spPr>
          <a:xfrm>
            <a:off x="98425" y="914400"/>
            <a:ext cx="8947150" cy="3394500"/>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You should also now have accounts for:</a:t>
            </a:r>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GitHub (with SSH Integration)</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Heroku</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LinkedIn</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Stack Overflow</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Self-Check</a:t>
            </a:r>
            <a:endParaRPr/>
          </a:p>
        </p:txBody>
      </p:sp>
      <p:sp>
        <p:nvSpPr>
          <p:cNvPr id="294" name="Google Shape;294;p39"/>
          <p:cNvSpPr txBox="1"/>
          <p:nvPr/>
        </p:nvSpPr>
        <p:spPr>
          <a:xfrm>
            <a:off x="98425" y="914400"/>
            <a:ext cx="8947150" cy="3394500"/>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Let’s do some quick checks of the following</a:t>
            </a:r>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rPr>
              <a:t>VS Code</a:t>
            </a:r>
            <a:r>
              <a:rPr lang="en-US" sz="2800">
                <a:solidFill>
                  <a:schemeClr val="dk1"/>
                </a:solidFill>
                <a:latin typeface="Arial"/>
                <a:ea typeface="Arial"/>
                <a:cs typeface="Arial"/>
                <a:sym typeface="Arial"/>
              </a:rPr>
              <a:t>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Git Bash / Terminal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Node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Git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Heroku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On the Modern Web</a:t>
            </a:r>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1"/>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Full-Stack Development?</a:t>
            </a:r>
            <a:endParaRPr/>
          </a:p>
        </p:txBody>
      </p:sp>
      <p:pic>
        <p:nvPicPr>
          <p:cNvPr id="306" name="Google Shape;306;p41"/>
          <p:cNvPicPr preferRelativeResize="0"/>
          <p:nvPr/>
        </p:nvPicPr>
        <p:blipFill rotWithShape="1">
          <a:blip r:embed="rId3">
            <a:alphaModFix/>
          </a:blip>
          <a:srcRect b="0" l="0" r="0" t="0"/>
          <a:stretch/>
        </p:blipFill>
        <p:spPr>
          <a:xfrm>
            <a:off x="1752600" y="838200"/>
            <a:ext cx="5362575" cy="5362575"/>
          </a:xfrm>
          <a:prstGeom prst="rect">
            <a:avLst/>
          </a:prstGeom>
          <a:noFill/>
          <a:ln>
            <a:noFill/>
          </a:ln>
        </p:spPr>
      </p:pic>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The “Magic” of YouTube</a:t>
            </a:r>
            <a:endParaRPr/>
          </a:p>
        </p:txBody>
      </p:sp>
      <p:pic>
        <p:nvPicPr>
          <p:cNvPr id="313" name="Google Shape;313;p42"/>
          <p:cNvPicPr preferRelativeResize="0"/>
          <p:nvPr/>
        </p:nvPicPr>
        <p:blipFill rotWithShape="1">
          <a:blip r:embed="rId3">
            <a:alphaModFix/>
          </a:blip>
          <a:srcRect b="0" l="0" r="0" t="0"/>
          <a:stretch/>
        </p:blipFill>
        <p:spPr>
          <a:xfrm>
            <a:off x="1143000" y="802186"/>
            <a:ext cx="7206085" cy="5573668"/>
          </a:xfrm>
          <a:prstGeom prst="rect">
            <a:avLst/>
          </a:prstGeom>
          <a:noFill/>
          <a:ln>
            <a:noFill/>
          </a:ln>
        </p:spPr>
      </p:pic>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Full-Stack Development</a:t>
            </a:r>
            <a:endParaRPr/>
          </a:p>
        </p:txBody>
      </p:sp>
      <p:sp>
        <p:nvSpPr>
          <p:cNvPr id="320" name="Google Shape;320;p43"/>
          <p:cNvSpPr/>
          <p:nvPr/>
        </p:nvSpPr>
        <p:spPr>
          <a:xfrm>
            <a:off x="0" y="4923129"/>
            <a:ext cx="9155741" cy="1492315"/>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1" name="Google Shape;321;p43"/>
          <p:cNvSpPr/>
          <p:nvPr/>
        </p:nvSpPr>
        <p:spPr>
          <a:xfrm>
            <a:off x="179712" y="5022270"/>
            <a:ext cx="8796315" cy="132343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In modern </a:t>
            </a:r>
            <a:r>
              <a:rPr b="1" lang="en-US" sz="2000">
                <a:solidFill>
                  <a:schemeClr val="lt1"/>
                </a:solidFill>
                <a:latin typeface="Arial"/>
                <a:ea typeface="Arial"/>
                <a:cs typeface="Arial"/>
                <a:sym typeface="Arial"/>
              </a:rPr>
              <a:t>web apps, </a:t>
            </a:r>
            <a:r>
              <a:rPr lang="en-US" sz="2000">
                <a:solidFill>
                  <a:schemeClr val="lt1"/>
                </a:solidFill>
                <a:latin typeface="Arial"/>
                <a:ea typeface="Arial"/>
                <a:cs typeface="Arial"/>
                <a:sym typeface="Arial"/>
              </a:rPr>
              <a:t>there’s a constant back-and-forth communication between two key components: the visuals displayed on the user’s browser (</a:t>
            </a:r>
            <a:r>
              <a:rPr b="1" lang="en-US" sz="2000">
                <a:solidFill>
                  <a:schemeClr val="lt1"/>
                </a:solidFill>
                <a:latin typeface="Arial"/>
                <a:ea typeface="Arial"/>
                <a:cs typeface="Arial"/>
                <a:sym typeface="Arial"/>
              </a:rPr>
              <a:t>frontend) </a:t>
            </a:r>
            <a:r>
              <a:rPr lang="en-US" sz="2000">
                <a:solidFill>
                  <a:schemeClr val="lt1"/>
                </a:solidFill>
                <a:latin typeface="Arial"/>
                <a:ea typeface="Arial"/>
                <a:cs typeface="Arial"/>
                <a:sym typeface="Arial"/>
              </a:rPr>
              <a:t>and the data and logic stored on the server (</a:t>
            </a:r>
            <a:r>
              <a:rPr b="1" lang="en-US" sz="2000">
                <a:solidFill>
                  <a:schemeClr val="lt1"/>
                </a:solidFill>
                <a:latin typeface="Arial"/>
                <a:ea typeface="Arial"/>
                <a:cs typeface="Arial"/>
                <a:sym typeface="Arial"/>
              </a:rPr>
              <a:t>backend).</a:t>
            </a:r>
            <a:endParaRPr/>
          </a:p>
        </p:txBody>
      </p:sp>
      <p:pic>
        <p:nvPicPr>
          <p:cNvPr id="322" name="Google Shape;322;p43"/>
          <p:cNvPicPr preferRelativeResize="0"/>
          <p:nvPr/>
        </p:nvPicPr>
        <p:blipFill rotWithShape="1">
          <a:blip r:embed="rId3">
            <a:alphaModFix/>
          </a:blip>
          <a:srcRect b="0" l="0" r="0" t="0"/>
          <a:stretch/>
        </p:blipFill>
        <p:spPr>
          <a:xfrm>
            <a:off x="103405" y="699050"/>
            <a:ext cx="8948928" cy="4212336"/>
          </a:xfrm>
          <a:prstGeom prst="rect">
            <a:avLst/>
          </a:prstGeom>
          <a:noFill/>
          <a:ln>
            <a:noFill/>
          </a:ln>
        </p:spPr>
      </p:pic>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Full-Stack Development</a:t>
            </a:r>
            <a:endParaRPr/>
          </a:p>
        </p:txBody>
      </p:sp>
      <p:sp>
        <p:nvSpPr>
          <p:cNvPr id="329" name="Google Shape;329;p44"/>
          <p:cNvSpPr/>
          <p:nvPr/>
        </p:nvSpPr>
        <p:spPr>
          <a:xfrm>
            <a:off x="-1" y="4953000"/>
            <a:ext cx="9155741" cy="1492315"/>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44"/>
          <p:cNvSpPr/>
          <p:nvPr/>
        </p:nvSpPr>
        <p:spPr>
          <a:xfrm>
            <a:off x="173842" y="5181600"/>
            <a:ext cx="8796315" cy="10156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000"/>
              <a:buFont typeface="Arial"/>
              <a:buChar char="•"/>
            </a:pPr>
            <a:r>
              <a:rPr b="1" lang="en-US" sz="2000">
                <a:solidFill>
                  <a:schemeClr val="lt1"/>
                </a:solidFill>
                <a:latin typeface="Arial"/>
                <a:ea typeface="Arial"/>
                <a:cs typeface="Arial"/>
                <a:sym typeface="Arial"/>
              </a:rPr>
              <a:t>Full-Stack Development </a:t>
            </a:r>
            <a:r>
              <a:rPr lang="en-US" sz="2000">
                <a:solidFill>
                  <a:schemeClr val="lt1"/>
                </a:solidFill>
                <a:latin typeface="Arial"/>
                <a:ea typeface="Arial"/>
                <a:cs typeface="Arial"/>
                <a:sym typeface="Arial"/>
              </a:rPr>
              <a:t>is the concept of building </a:t>
            </a:r>
            <a:r>
              <a:rPr b="1" i="1" lang="en-US" sz="2000" u="sng">
                <a:solidFill>
                  <a:schemeClr val="lt1"/>
                </a:solidFill>
                <a:latin typeface="Arial"/>
                <a:ea typeface="Arial"/>
                <a:cs typeface="Arial"/>
                <a:sym typeface="Arial"/>
              </a:rPr>
              <a:t>every</a:t>
            </a:r>
            <a:r>
              <a:rPr i="1" lang="en-US" sz="2000">
                <a:solidFill>
                  <a:schemeClr val="lt1"/>
                </a:solidFill>
                <a:latin typeface="Arial"/>
                <a:ea typeface="Arial"/>
                <a:cs typeface="Arial"/>
                <a:sym typeface="Arial"/>
              </a:rPr>
              <a:t> </a:t>
            </a:r>
            <a:r>
              <a:rPr lang="en-US" sz="2000">
                <a:solidFill>
                  <a:schemeClr val="lt1"/>
                </a:solidFill>
                <a:latin typeface="Arial"/>
                <a:ea typeface="Arial"/>
                <a:cs typeface="Arial"/>
                <a:sym typeface="Arial"/>
              </a:rPr>
              <a:t>aspect of the web application – from the visuals and interactions, to the data transfer and processing.</a:t>
            </a:r>
            <a:endParaRPr b="1" sz="2000" u="sng">
              <a:solidFill>
                <a:schemeClr val="lt1"/>
              </a:solidFill>
              <a:latin typeface="Arial"/>
              <a:ea typeface="Arial"/>
              <a:cs typeface="Arial"/>
              <a:sym typeface="Arial"/>
            </a:endParaRPr>
          </a:p>
        </p:txBody>
      </p:sp>
      <p:pic>
        <p:nvPicPr>
          <p:cNvPr id="331" name="Google Shape;331;p44"/>
          <p:cNvPicPr preferRelativeResize="0"/>
          <p:nvPr/>
        </p:nvPicPr>
        <p:blipFill rotWithShape="1">
          <a:blip r:embed="rId3">
            <a:alphaModFix/>
          </a:blip>
          <a:srcRect b="0" l="0" r="0" t="0"/>
          <a:stretch/>
        </p:blipFill>
        <p:spPr>
          <a:xfrm>
            <a:off x="97535" y="697259"/>
            <a:ext cx="8948928" cy="4212336"/>
          </a:xfrm>
          <a:prstGeom prst="rect">
            <a:avLst/>
          </a:prstGeom>
          <a:noFill/>
          <a:ln>
            <a:noFill/>
          </a:ln>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9"/>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The Path of Learning</a:t>
            </a:r>
            <a:endParaRP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Full-Stack Development</a:t>
            </a:r>
            <a:endParaRPr/>
          </a:p>
        </p:txBody>
      </p:sp>
      <p:sp>
        <p:nvSpPr>
          <p:cNvPr id="338" name="Google Shape;338;p45"/>
          <p:cNvSpPr txBox="1"/>
          <p:nvPr/>
        </p:nvSpPr>
        <p:spPr>
          <a:xfrm>
            <a:off x="0" y="1041306"/>
            <a:ext cx="3079750" cy="2026067"/>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HTML</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CSS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JavaScript</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jQuery</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Bootstrap</a:t>
            </a:r>
            <a:endParaRPr/>
          </a:p>
        </p:txBody>
      </p:sp>
      <p:sp>
        <p:nvSpPr>
          <p:cNvPr id="339" name="Google Shape;339;p45"/>
          <p:cNvSpPr txBox="1"/>
          <p:nvPr/>
        </p:nvSpPr>
        <p:spPr>
          <a:xfrm>
            <a:off x="2896001" y="1028449"/>
            <a:ext cx="1920875" cy="1354788"/>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Heroku</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Git</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GitHub</a:t>
            </a:r>
            <a:endParaRPr/>
          </a:p>
        </p:txBody>
      </p:sp>
      <p:sp>
        <p:nvSpPr>
          <p:cNvPr id="340" name="Google Shape;340;p45"/>
          <p:cNvSpPr txBox="1"/>
          <p:nvPr/>
        </p:nvSpPr>
        <p:spPr>
          <a:xfrm>
            <a:off x="0" y="3754837"/>
            <a:ext cx="3962401" cy="1828800"/>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APIs (Consuming)</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JSON</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AJAX</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Real Time Cloud Database via Firebase</a:t>
            </a:r>
            <a:endParaRPr sz="2000">
              <a:solidFill>
                <a:schemeClr val="dk1"/>
              </a:solidFill>
              <a:latin typeface="Arial"/>
              <a:ea typeface="Arial"/>
              <a:cs typeface="Arial"/>
              <a:sym typeface="Arial"/>
            </a:endParaRPr>
          </a:p>
        </p:txBody>
      </p:sp>
      <p:sp>
        <p:nvSpPr>
          <p:cNvPr id="341" name="Google Shape;341;p45"/>
          <p:cNvSpPr txBox="1"/>
          <p:nvPr/>
        </p:nvSpPr>
        <p:spPr>
          <a:xfrm>
            <a:off x="5101131" y="1011637"/>
            <a:ext cx="3841750" cy="2743200"/>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Templating Engines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Sessions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Writing tests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Node.js</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Express.js</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Creating APIs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MVC</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User Authentication</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ORM (Sequelize)</a:t>
            </a:r>
            <a:endParaRPr/>
          </a:p>
        </p:txBody>
      </p:sp>
      <p:sp>
        <p:nvSpPr>
          <p:cNvPr id="342" name="Google Shape;342;p45"/>
          <p:cNvSpPr txBox="1"/>
          <p:nvPr/>
        </p:nvSpPr>
        <p:spPr>
          <a:xfrm>
            <a:off x="2940592" y="2832132"/>
            <a:ext cx="2130158" cy="901668"/>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MySQL</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MongoDB</a:t>
            </a:r>
            <a:endParaRPr/>
          </a:p>
        </p:txBody>
      </p:sp>
      <p:sp>
        <p:nvSpPr>
          <p:cNvPr id="343" name="Google Shape;343;p45"/>
          <p:cNvSpPr txBox="1"/>
          <p:nvPr/>
        </p:nvSpPr>
        <p:spPr>
          <a:xfrm>
            <a:off x="5070750" y="4460435"/>
            <a:ext cx="3049242" cy="901668"/>
          </a:xfrm>
          <a:prstGeom prst="rect">
            <a:avLst/>
          </a:prstGeom>
          <a:noFill/>
          <a:ln>
            <a:noFill/>
          </a:ln>
        </p:spPr>
        <p:txBody>
          <a:bodyPr anchorCtr="0" anchor="t" bIns="91425" lIns="91425" spcFirstLastPara="1" rIns="91425" wrap="square" tIns="91425">
            <a:noAutofit/>
          </a:bodyPr>
          <a:lstStyle/>
          <a:p>
            <a:pPr indent="-330200" lvl="0" marL="6858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30200" lvl="0" marL="6858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Algorithms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Design Patterns</a:t>
            </a:r>
            <a:endParaRPr/>
          </a:p>
        </p:txBody>
      </p:sp>
      <p:sp>
        <p:nvSpPr>
          <p:cNvPr id="344" name="Google Shape;344;p45"/>
          <p:cNvSpPr txBox="1"/>
          <p:nvPr/>
        </p:nvSpPr>
        <p:spPr>
          <a:xfrm>
            <a:off x="464904" y="3349346"/>
            <a:ext cx="2305050"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API Interaction</a:t>
            </a:r>
            <a:endParaRPr/>
          </a:p>
        </p:txBody>
      </p:sp>
      <p:sp>
        <p:nvSpPr>
          <p:cNvPr id="345" name="Google Shape;345;p45"/>
          <p:cNvSpPr txBox="1"/>
          <p:nvPr/>
        </p:nvSpPr>
        <p:spPr>
          <a:xfrm>
            <a:off x="3382673" y="2471504"/>
            <a:ext cx="1905000"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Databases</a:t>
            </a:r>
            <a:endParaRPr/>
          </a:p>
        </p:txBody>
      </p:sp>
      <p:sp>
        <p:nvSpPr>
          <p:cNvPr id="346" name="Google Shape;346;p45"/>
          <p:cNvSpPr txBox="1"/>
          <p:nvPr/>
        </p:nvSpPr>
        <p:spPr>
          <a:xfrm>
            <a:off x="5504959" y="4708441"/>
            <a:ext cx="2592042"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CS Fundamentals </a:t>
            </a:r>
            <a:endParaRPr/>
          </a:p>
        </p:txBody>
      </p:sp>
      <p:sp>
        <p:nvSpPr>
          <p:cNvPr id="347" name="Google Shape;347;p45"/>
          <p:cNvSpPr txBox="1"/>
          <p:nvPr/>
        </p:nvSpPr>
        <p:spPr>
          <a:xfrm>
            <a:off x="438460" y="5554332"/>
            <a:ext cx="3904940"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Cutting Edge Development</a:t>
            </a:r>
            <a:endParaRPr/>
          </a:p>
        </p:txBody>
      </p:sp>
      <p:sp>
        <p:nvSpPr>
          <p:cNvPr id="348" name="Google Shape;348;p45"/>
          <p:cNvSpPr txBox="1"/>
          <p:nvPr/>
        </p:nvSpPr>
        <p:spPr>
          <a:xfrm>
            <a:off x="1676400" y="5867400"/>
            <a:ext cx="1773681" cy="388803"/>
          </a:xfrm>
          <a:prstGeom prst="rect">
            <a:avLst/>
          </a:prstGeom>
          <a:noFill/>
          <a:ln>
            <a:noFill/>
          </a:ln>
        </p:spPr>
        <p:txBody>
          <a:bodyPr anchorCtr="0" anchor="t" bIns="91425" lIns="91425" spcFirstLastPara="1" rIns="91425" wrap="square" tIns="91425">
            <a:noAutofit/>
          </a:bodyPr>
          <a:lstStyle/>
          <a:p>
            <a:pPr indent="-457200" lvl="0" marL="68580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349" name="Google Shape;349;p45"/>
          <p:cNvSpPr txBox="1"/>
          <p:nvPr/>
        </p:nvSpPr>
        <p:spPr>
          <a:xfrm>
            <a:off x="439688" y="634823"/>
            <a:ext cx="2181003"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The Browser</a:t>
            </a:r>
            <a:endParaRPr/>
          </a:p>
        </p:txBody>
      </p:sp>
      <p:sp>
        <p:nvSpPr>
          <p:cNvPr id="350" name="Google Shape;350;p45"/>
          <p:cNvSpPr txBox="1"/>
          <p:nvPr/>
        </p:nvSpPr>
        <p:spPr>
          <a:xfrm>
            <a:off x="3355059" y="634823"/>
            <a:ext cx="1905000"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Dev Tools</a:t>
            </a:r>
            <a:endParaRPr/>
          </a:p>
        </p:txBody>
      </p:sp>
      <p:sp>
        <p:nvSpPr>
          <p:cNvPr id="351" name="Google Shape;351;p45"/>
          <p:cNvSpPr txBox="1"/>
          <p:nvPr/>
        </p:nvSpPr>
        <p:spPr>
          <a:xfrm>
            <a:off x="5562982" y="609600"/>
            <a:ext cx="3522975"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Server Side</a:t>
            </a:r>
            <a:endParaRPr b="1" sz="2000" u="sng">
              <a:solidFill>
                <a:schemeClr val="dk1"/>
              </a:solidFill>
              <a:latin typeface="Arial"/>
              <a:ea typeface="Arial"/>
              <a:cs typeface="Arial"/>
              <a:sym typeface="Arial"/>
            </a:endParaRPr>
          </a:p>
        </p:txBody>
      </p:sp>
      <p:sp>
        <p:nvSpPr>
          <p:cNvPr id="352" name="Google Shape;352;p45"/>
          <p:cNvSpPr txBox="1"/>
          <p:nvPr/>
        </p:nvSpPr>
        <p:spPr>
          <a:xfrm>
            <a:off x="-3208" y="5867400"/>
            <a:ext cx="2213008" cy="482109"/>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React.js</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6"/>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Let’s Get Crackin!</a:t>
            </a:r>
            <a:endParaRPr/>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Intro to Console / Terminal</a:t>
            </a:r>
            <a:endParaRPr/>
          </a:p>
        </p:txBody>
      </p:sp>
      <p:pic>
        <p:nvPicPr>
          <p:cNvPr descr="http://cdn.osxdaily.com/wp-content/uploads/2013/02/better-looking-terminal-mac-os-x.jpg" id="364" name="Google Shape;364;p47"/>
          <p:cNvPicPr preferRelativeResize="0"/>
          <p:nvPr/>
        </p:nvPicPr>
        <p:blipFill rotWithShape="1">
          <a:blip r:embed="rId3">
            <a:alphaModFix/>
          </a:blip>
          <a:srcRect b="0" l="0" r="0" t="0"/>
          <a:stretch/>
        </p:blipFill>
        <p:spPr>
          <a:xfrm>
            <a:off x="990600" y="847004"/>
            <a:ext cx="7620000" cy="5469195"/>
          </a:xfrm>
          <a:prstGeom prst="rect">
            <a:avLst/>
          </a:prstGeom>
          <a:noFill/>
          <a:ln>
            <a:noFill/>
          </a:ln>
        </p:spPr>
      </p:pic>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INSTRUCTOR DEMO</a:t>
            </a:r>
            <a:endParaRPr/>
          </a:p>
        </p:txBody>
      </p:sp>
      <p:sp>
        <p:nvSpPr>
          <p:cNvPr id="371" name="Google Shape;371;p48"/>
          <p:cNvSpPr txBox="1"/>
          <p:nvPr/>
        </p:nvSpPr>
        <p:spPr>
          <a:xfrm>
            <a:off x="304800" y="1447800"/>
            <a:ext cx="8534400" cy="342900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600"/>
              <a:buFont typeface="Arial"/>
              <a:buNone/>
            </a:pPr>
            <a:r>
              <a:rPr b="1" i="1" lang="en-US" sz="3600">
                <a:solidFill>
                  <a:schemeClr val="dk1"/>
                </a:solidFill>
                <a:latin typeface="Arial"/>
                <a:ea typeface="Arial"/>
                <a:cs typeface="Arial"/>
                <a:sym typeface="Arial"/>
              </a:rPr>
              <a:t>Instructor: Demo </a:t>
            </a:r>
            <a:endParaRPr/>
          </a:p>
          <a:p>
            <a:pPr indent="0" lvl="0" marL="0" marR="0" rtl="0" algn="ctr">
              <a:spcBef>
                <a:spcPts val="0"/>
              </a:spcBef>
              <a:spcAft>
                <a:spcPts val="0"/>
              </a:spcAft>
              <a:buClr>
                <a:schemeClr val="dk1"/>
              </a:buClr>
              <a:buSzPts val="3600"/>
              <a:buFont typeface="Arial"/>
              <a:buNone/>
            </a:pPr>
            <a:r>
              <a:rPr i="1" lang="en-US" sz="3600">
                <a:solidFill>
                  <a:schemeClr val="dk1"/>
                </a:solidFill>
                <a:latin typeface="Arial"/>
                <a:ea typeface="Arial"/>
                <a:cs typeface="Arial"/>
                <a:sym typeface="Arial"/>
              </a:rPr>
              <a:t>(1-ConsoleCommands) </a:t>
            </a:r>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&gt; YOUR TURN!</a:t>
            </a:r>
            <a:endParaRPr/>
          </a:p>
        </p:txBody>
      </p:sp>
      <p:sp>
        <p:nvSpPr>
          <p:cNvPr id="378" name="Google Shape;378;p49"/>
          <p:cNvSpPr/>
          <p:nvPr/>
        </p:nvSpPr>
        <p:spPr>
          <a:xfrm>
            <a:off x="-11741" y="689615"/>
            <a:ext cx="9155741" cy="562658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9" name="Google Shape;379;p49"/>
          <p:cNvSpPr txBox="1"/>
          <p:nvPr/>
        </p:nvSpPr>
        <p:spPr>
          <a:xfrm>
            <a:off x="304800" y="914400"/>
            <a:ext cx="868680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Assignment:</a:t>
            </a:r>
            <a:endParaRPr b="1" sz="2000" u="sng">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Make a folder on your desktop named code.</a:t>
            </a:r>
            <a:endParaRP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Put all of your code that you do inside of that folder.</a:t>
            </a:r>
            <a:endParaRPr/>
          </a:p>
          <a:p>
            <a:pPr indent="-215900" lvl="0" marL="342900" marR="0" rtl="0" algn="l">
              <a:spcBef>
                <a:spcPts val="0"/>
              </a:spcBef>
              <a:spcAft>
                <a:spcPts val="0"/>
              </a:spcAft>
              <a:buClr>
                <a:schemeClr val="dk1"/>
              </a:buClr>
              <a:buSzPts val="2000"/>
              <a:buFont typeface="Arial"/>
              <a:buNone/>
            </a:pPr>
            <a:r>
              <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Best Practices:</a:t>
            </a:r>
            <a:endParaRPr/>
          </a:p>
          <a:p>
            <a:pPr indent="-215900" lvl="0" marL="342900" marR="0" rtl="0" algn="l">
              <a:spcBef>
                <a:spcPts val="0"/>
              </a:spcBef>
              <a:spcAft>
                <a:spcPts val="0"/>
              </a:spcAft>
              <a:buClr>
                <a:schemeClr val="dk1"/>
              </a:buClr>
              <a:buSzPts val="2000"/>
              <a:buFont typeface="Arial"/>
              <a:buNone/>
            </a:pPr>
            <a:r>
              <a:t/>
            </a:r>
            <a:endParaRPr b="1"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Always use lowercase for folder and file names.</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Never put in spaces in your folder and file names.</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Use dashes to separate.</a:t>
            </a:r>
            <a:endParaRPr/>
          </a:p>
        </p:txBody>
      </p:sp>
      <p:sp>
        <p:nvSpPr>
          <p:cNvPr id="380" name="Google Shape;380;p49"/>
          <p:cNvSpPr txBox="1"/>
          <p:nvPr/>
        </p:nvSpPr>
        <p:spPr>
          <a:xfrm>
            <a:off x="2895600" y="124825"/>
            <a:ext cx="60960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Arial"/>
                <a:ea typeface="Arial"/>
                <a:cs typeface="Arial"/>
                <a:sym typeface="Arial"/>
              </a:rPr>
              <a:t>Activity: </a:t>
            </a:r>
            <a:r>
              <a:rPr lang="en-US" sz="1800">
                <a:solidFill>
                  <a:schemeClr val="dk1"/>
                </a:solidFill>
                <a:latin typeface="Arial"/>
                <a:ea typeface="Arial"/>
                <a:cs typeface="Arial"/>
                <a:sym typeface="Arial"/>
              </a:rPr>
              <a:t>Get Situated </a:t>
            </a:r>
            <a:r>
              <a:rPr b="1" lang="en-US" sz="1800">
                <a:solidFill>
                  <a:schemeClr val="dk1"/>
                </a:solidFill>
                <a:latin typeface="Arial"/>
                <a:ea typeface="Arial"/>
                <a:cs typeface="Arial"/>
                <a:sym typeface="Arial"/>
              </a:rPr>
              <a:t>|  Suggested Time: </a:t>
            </a:r>
            <a:r>
              <a:rPr lang="en-US" sz="1800">
                <a:solidFill>
                  <a:schemeClr val="dk1"/>
                </a:solidFill>
                <a:latin typeface="Arial"/>
                <a:ea typeface="Arial"/>
                <a:cs typeface="Arial"/>
                <a:sym typeface="Arial"/>
              </a:rPr>
              <a:t>1 min</a:t>
            </a:r>
            <a:endParaRPr i="1" sz="1800">
              <a:solidFill>
                <a:schemeClr val="dk1"/>
              </a:solidFill>
              <a:latin typeface="Arial"/>
              <a:ea typeface="Arial"/>
              <a:cs typeface="Arial"/>
              <a:sym typeface="Arial"/>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0"/>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&gt; YOUR TURN!</a:t>
            </a:r>
            <a:endParaRPr/>
          </a:p>
        </p:txBody>
      </p:sp>
      <p:sp>
        <p:nvSpPr>
          <p:cNvPr id="387" name="Google Shape;387;p50"/>
          <p:cNvSpPr/>
          <p:nvPr/>
        </p:nvSpPr>
        <p:spPr>
          <a:xfrm>
            <a:off x="-11741" y="689615"/>
            <a:ext cx="9155741" cy="562658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 name="Google Shape;388;p50"/>
          <p:cNvSpPr txBox="1"/>
          <p:nvPr/>
        </p:nvSpPr>
        <p:spPr>
          <a:xfrm>
            <a:off x="304800" y="914400"/>
            <a:ext cx="8686800" cy="53245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Assignment:</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From the Terminal / Console and using only the command line, create:</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 new folder with the name of first_day_stuff.</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 new HTML file with the name of first_day.html.</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Open the current folder containing the new HTML file.</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Bonus: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Create multiple directories/folders with the names one_folder and second_folder in one command.</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Create multiple files with the names one.html and two.html in one command in the first_day_stuff directory.</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389" name="Google Shape;389;p50"/>
          <p:cNvSpPr txBox="1"/>
          <p:nvPr/>
        </p:nvSpPr>
        <p:spPr>
          <a:xfrm>
            <a:off x="2895600" y="124825"/>
            <a:ext cx="60960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Arial"/>
                <a:ea typeface="Arial"/>
                <a:cs typeface="Arial"/>
                <a:sym typeface="Arial"/>
              </a:rPr>
              <a:t>Activity</a:t>
            </a:r>
            <a:r>
              <a:rPr i="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Console Commands </a:t>
            </a:r>
            <a:r>
              <a:rPr b="1" lang="en-US" sz="1800">
                <a:solidFill>
                  <a:schemeClr val="dk1"/>
                </a:solidFill>
                <a:latin typeface="Arial"/>
                <a:ea typeface="Arial"/>
                <a:cs typeface="Arial"/>
                <a:sym typeface="Arial"/>
              </a:rPr>
              <a:t>|  Suggested Time: </a:t>
            </a:r>
            <a:r>
              <a:rPr lang="en-US" sz="1800">
                <a:solidFill>
                  <a:schemeClr val="dk1"/>
                </a:solidFill>
                <a:latin typeface="Arial"/>
                <a:ea typeface="Arial"/>
                <a:cs typeface="Arial"/>
                <a:sym typeface="Arial"/>
              </a:rPr>
              <a:t>12 min</a:t>
            </a:r>
            <a:endParaRPr i="1" sz="1800">
              <a:solidFill>
                <a:schemeClr val="dk1"/>
              </a:solidFill>
              <a:latin typeface="Arial"/>
              <a:ea typeface="Arial"/>
              <a:cs typeface="Arial"/>
              <a:sym typeface="Arial"/>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1"/>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Intro to Console</a:t>
            </a:r>
            <a:endParaRPr/>
          </a:p>
        </p:txBody>
      </p:sp>
      <p:sp>
        <p:nvSpPr>
          <p:cNvPr id="396" name="Google Shape;396;p51"/>
          <p:cNvSpPr txBox="1"/>
          <p:nvPr/>
        </p:nvSpPr>
        <p:spPr>
          <a:xfrm>
            <a:off x="1438276" y="1267852"/>
            <a:ext cx="6457950" cy="1098174"/>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4200"/>
              <a:buFont typeface="Arial"/>
              <a:buNone/>
            </a:pPr>
            <a:r>
              <a:rPr b="1" i="1" lang="en-US" sz="4200">
                <a:solidFill>
                  <a:schemeClr val="dk1"/>
                </a:solidFill>
                <a:latin typeface="Arial"/>
                <a:ea typeface="Arial"/>
                <a:cs typeface="Arial"/>
                <a:sym typeface="Arial"/>
              </a:rPr>
              <a:t>Discuss with Neighbors</a:t>
            </a:r>
            <a:endParaRPr/>
          </a:p>
        </p:txBody>
      </p:sp>
      <p:pic>
        <p:nvPicPr>
          <p:cNvPr descr="http://www.mememaker.net/static/images/memes/3481290.jpg" id="397" name="Google Shape;397;p51"/>
          <p:cNvPicPr preferRelativeResize="0"/>
          <p:nvPr/>
        </p:nvPicPr>
        <p:blipFill rotWithShape="1">
          <a:blip r:embed="rId3">
            <a:alphaModFix/>
          </a:blip>
          <a:srcRect b="0" l="0" r="0" t="0"/>
          <a:stretch/>
        </p:blipFill>
        <p:spPr>
          <a:xfrm>
            <a:off x="2286000" y="2133600"/>
            <a:ext cx="4876800" cy="4035552"/>
          </a:xfrm>
          <a:prstGeom prst="rect">
            <a:avLst/>
          </a:prstGeom>
          <a:noFill/>
          <a:ln>
            <a:noFill/>
          </a:ln>
        </p:spPr>
      </p:pic>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Hello, HTML</a:t>
            </a:r>
            <a:endParaRPr/>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&lt;title&gt; Intro to HTML &lt;/title&gt;</a:t>
            </a:r>
            <a:endParaRPr/>
          </a:p>
        </p:txBody>
      </p:sp>
      <p:pic>
        <p:nvPicPr>
          <p:cNvPr descr="https://upload.wikimedia.org/wikipedia/commons/thumb/6/61/HTML5_logo_and_wordmark.svg/2000px-HTML5_logo_and_wordmark.svg.png" id="410" name="Google Shape;410;p53"/>
          <p:cNvPicPr preferRelativeResize="0"/>
          <p:nvPr/>
        </p:nvPicPr>
        <p:blipFill rotWithShape="1">
          <a:blip r:embed="rId3">
            <a:alphaModFix/>
          </a:blip>
          <a:srcRect b="0" l="0" r="0" t="0"/>
          <a:stretch/>
        </p:blipFill>
        <p:spPr>
          <a:xfrm>
            <a:off x="-1" y="897972"/>
            <a:ext cx="4101965" cy="4101965"/>
          </a:xfrm>
          <a:prstGeom prst="rect">
            <a:avLst/>
          </a:prstGeom>
          <a:noFill/>
          <a:ln>
            <a:noFill/>
          </a:ln>
        </p:spPr>
      </p:pic>
      <p:pic>
        <p:nvPicPr>
          <p:cNvPr descr="http://www.99lime.com/_bak/topics/you-only-need-10-tags/assets/example3.jpg" id="411" name="Google Shape;411;p53"/>
          <p:cNvPicPr preferRelativeResize="0"/>
          <p:nvPr/>
        </p:nvPicPr>
        <p:blipFill rotWithShape="1">
          <a:blip r:embed="rId4">
            <a:alphaModFix/>
          </a:blip>
          <a:srcRect b="0" l="0" r="0" t="0"/>
          <a:stretch/>
        </p:blipFill>
        <p:spPr>
          <a:xfrm>
            <a:off x="4127364" y="927158"/>
            <a:ext cx="4776296" cy="4141353"/>
          </a:xfrm>
          <a:prstGeom prst="rect">
            <a:avLst/>
          </a:prstGeom>
          <a:noFill/>
          <a:ln>
            <a:noFill/>
          </a:ln>
        </p:spPr>
      </p:pic>
      <p:sp>
        <p:nvSpPr>
          <p:cNvPr id="412" name="Google Shape;412;p53"/>
          <p:cNvSpPr/>
          <p:nvPr/>
        </p:nvSpPr>
        <p:spPr>
          <a:xfrm>
            <a:off x="-1" y="5203711"/>
            <a:ext cx="9155741" cy="1197089"/>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3" name="Google Shape;413;p53"/>
          <p:cNvSpPr/>
          <p:nvPr/>
        </p:nvSpPr>
        <p:spPr>
          <a:xfrm>
            <a:off x="173842" y="5257800"/>
            <a:ext cx="8796315" cy="10156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000"/>
              <a:buFont typeface="Arial"/>
              <a:buChar char="•"/>
            </a:pPr>
            <a:r>
              <a:rPr b="1" lang="en-US" sz="2000">
                <a:solidFill>
                  <a:schemeClr val="lt1"/>
                </a:solidFill>
                <a:latin typeface="Arial"/>
                <a:ea typeface="Arial"/>
                <a:cs typeface="Arial"/>
                <a:sym typeface="Arial"/>
              </a:rPr>
              <a:t>HTML </a:t>
            </a:r>
            <a:r>
              <a:rPr lang="en-US" sz="2000">
                <a:solidFill>
                  <a:schemeClr val="lt1"/>
                </a:solidFill>
                <a:latin typeface="Arial"/>
                <a:ea typeface="Arial"/>
                <a:cs typeface="Arial"/>
                <a:sym typeface="Arial"/>
              </a:rPr>
              <a:t>is one of the three base languages behind </a:t>
            </a:r>
            <a:r>
              <a:rPr lang="en-US" sz="2000" u="sng">
                <a:solidFill>
                  <a:schemeClr val="lt1"/>
                </a:solidFill>
                <a:latin typeface="Arial"/>
                <a:ea typeface="Arial"/>
                <a:cs typeface="Arial"/>
                <a:sym typeface="Arial"/>
              </a:rPr>
              <a:t>every single website</a:t>
            </a:r>
            <a:r>
              <a:rPr lang="en-US" sz="2000">
                <a:solidFill>
                  <a:schemeClr val="lt1"/>
                </a:solidFill>
                <a:latin typeface="Arial"/>
                <a:ea typeface="Arial"/>
                <a:cs typeface="Arial"/>
                <a:sym typeface="Arial"/>
              </a:rPr>
              <a:t>.</a:t>
            </a:r>
            <a:endParaRPr/>
          </a:p>
          <a:p>
            <a:pPr indent="-215900" lvl="0" marL="342900" marR="0" rtl="0" algn="l">
              <a:spcBef>
                <a:spcPts val="0"/>
              </a:spcBef>
              <a:spcAft>
                <a:spcPts val="0"/>
              </a:spcAft>
              <a:buClr>
                <a:schemeClr val="dk1"/>
              </a:buClr>
              <a:buSzPts val="2000"/>
              <a:buFont typeface="Arial"/>
              <a:buNone/>
            </a:pPr>
            <a:r>
              <a:t/>
            </a:r>
            <a:endParaRPr sz="20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It defines all of the basic content and a </a:t>
            </a:r>
            <a:r>
              <a:rPr i="1" lang="en-US" sz="2000">
                <a:solidFill>
                  <a:schemeClr val="lt1"/>
                </a:solidFill>
                <a:latin typeface="Arial"/>
                <a:ea typeface="Arial"/>
                <a:cs typeface="Arial"/>
                <a:sym typeface="Arial"/>
              </a:rPr>
              <a:t>bit</a:t>
            </a:r>
            <a:r>
              <a:rPr lang="en-US" sz="2000">
                <a:solidFill>
                  <a:schemeClr val="lt1"/>
                </a:solidFill>
                <a:latin typeface="Arial"/>
                <a:ea typeface="Arial"/>
                <a:cs typeface="Arial"/>
                <a:sym typeface="Arial"/>
              </a:rPr>
              <a:t> of formatting.</a:t>
            </a:r>
            <a:endParaRPr b="1" sz="2000" u="sng">
              <a:solidFill>
                <a:schemeClr val="lt1"/>
              </a:solidFill>
              <a:latin typeface="Arial"/>
              <a:ea typeface="Arial"/>
              <a:cs typeface="Arial"/>
              <a:sym typeface="Arial"/>
            </a:endParaRP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&gt; YOUR TURN</a:t>
            </a:r>
            <a:endParaRPr/>
          </a:p>
        </p:txBody>
      </p:sp>
      <p:sp>
        <p:nvSpPr>
          <p:cNvPr id="420" name="Google Shape;420;p54"/>
          <p:cNvSpPr/>
          <p:nvPr/>
        </p:nvSpPr>
        <p:spPr>
          <a:xfrm>
            <a:off x="-11741" y="689615"/>
            <a:ext cx="9155741" cy="562658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1" name="Google Shape;421;p54"/>
          <p:cNvSpPr txBox="1"/>
          <p:nvPr/>
        </p:nvSpPr>
        <p:spPr>
          <a:xfrm>
            <a:off x="304800" y="914400"/>
            <a:ext cx="8686800" cy="535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Assignment: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 a new HTML file, create the basic structure of an HTML document and include the following in it:</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DOCTYPE declaration.</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Head tag with a title tag.</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H1 tag with a title of your choice.</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Embed an image.</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Create the following three links on your page:</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One link that is target="_blank" so that it opens a new tab when clicked on.</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Make the second link bold.</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Make the third link a placeholder so it goes nowhere.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Bonus:</a:t>
            </a: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Create an ordered list of steps to make a sandwich.</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Create an unordered list of 5 bands/musicians you like.</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Create a table with 2 columns (animal class and animal name) and 4 rows of animals.</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Use an alternate way of separating links without line breaks.</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Embed a YouTube video of your favorite band/musician.</a:t>
            </a:r>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0"/>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Your Goals...</a:t>
            </a:r>
            <a:endParaRPr/>
          </a:p>
        </p:txBody>
      </p:sp>
      <p:sp>
        <p:nvSpPr>
          <p:cNvPr id="72" name="Google Shape;72;p10"/>
          <p:cNvSpPr txBox="1"/>
          <p:nvPr/>
        </p:nvSpPr>
        <p:spPr>
          <a:xfrm>
            <a:off x="4884900" y="838200"/>
            <a:ext cx="3573414"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u="sng">
                <a:solidFill>
                  <a:schemeClr val="dk1"/>
                </a:solidFill>
                <a:latin typeface="Arial"/>
                <a:ea typeface="Arial"/>
                <a:cs typeface="Arial"/>
                <a:sym typeface="Arial"/>
              </a:rPr>
              <a:t>New Career</a:t>
            </a:r>
            <a:endParaRPr/>
          </a:p>
        </p:txBody>
      </p:sp>
      <p:sp>
        <p:nvSpPr>
          <p:cNvPr id="73" name="Google Shape;73;p10"/>
          <p:cNvSpPr txBox="1"/>
          <p:nvPr/>
        </p:nvSpPr>
        <p:spPr>
          <a:xfrm>
            <a:off x="304800" y="1123517"/>
            <a:ext cx="45801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Basically 1000% of you said…</a:t>
            </a:r>
            <a:endParaRPr/>
          </a:p>
        </p:txBody>
      </p:sp>
      <p:pic>
        <p:nvPicPr>
          <p:cNvPr id="74" name="Google Shape;74;p10"/>
          <p:cNvPicPr preferRelativeResize="0"/>
          <p:nvPr/>
        </p:nvPicPr>
        <p:blipFill>
          <a:blip r:embed="rId3">
            <a:alphaModFix/>
          </a:blip>
          <a:stretch>
            <a:fillRect/>
          </a:stretch>
        </p:blipFill>
        <p:spPr>
          <a:xfrm>
            <a:off x="2239038" y="2054853"/>
            <a:ext cx="4665925" cy="3875075"/>
          </a:xfrm>
          <a:prstGeom prst="rect">
            <a:avLst/>
          </a:prstGeom>
          <a:noFill/>
          <a:ln>
            <a:noFill/>
          </a:ln>
        </p:spPr>
      </p:pic>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YouTube Video Walkthrough!</a:t>
            </a:r>
            <a:endParaRPr/>
          </a:p>
        </p:txBody>
      </p:sp>
      <p:pic>
        <p:nvPicPr>
          <p:cNvPr id="428" name="Google Shape;428;p55"/>
          <p:cNvPicPr preferRelativeResize="0"/>
          <p:nvPr/>
        </p:nvPicPr>
        <p:blipFill rotWithShape="1">
          <a:blip r:embed="rId3">
            <a:alphaModFix/>
          </a:blip>
          <a:srcRect b="0" l="0" r="0" t="0"/>
          <a:stretch/>
        </p:blipFill>
        <p:spPr>
          <a:xfrm>
            <a:off x="330200" y="762000"/>
            <a:ext cx="8343900" cy="4733814"/>
          </a:xfrm>
          <a:prstGeom prst="rect">
            <a:avLst/>
          </a:prstGeom>
          <a:noFill/>
          <a:ln>
            <a:noFill/>
          </a:ln>
        </p:spPr>
      </p:pic>
      <p:sp>
        <p:nvSpPr>
          <p:cNvPr id="429" name="Google Shape;429;p55"/>
          <p:cNvSpPr/>
          <p:nvPr/>
        </p:nvSpPr>
        <p:spPr>
          <a:xfrm>
            <a:off x="330200" y="5603960"/>
            <a:ext cx="83439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4"/>
              </a:rPr>
              <a:t>https://www.youtube.com/watch?v=ieb6Svbc10E&amp;index=1&amp;list=PLgJ8UgkiorCnMLsUevoQRxH8t9bt7ne14</a:t>
            </a:r>
            <a:endParaRPr sz="1800">
              <a:solidFill>
                <a:schemeClr val="dk1"/>
              </a:solidFill>
              <a:latin typeface="Arial"/>
              <a:ea typeface="Arial"/>
              <a:cs typeface="Arial"/>
              <a:sym typeface="Arial"/>
            </a:endParaRPr>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6"/>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&lt;title&gt; Intro to HTML &lt;/title&gt;</a:t>
            </a:r>
            <a:endParaRPr/>
          </a:p>
        </p:txBody>
      </p:sp>
      <p:sp>
        <p:nvSpPr>
          <p:cNvPr id="436" name="Google Shape;436;p56"/>
          <p:cNvSpPr txBox="1"/>
          <p:nvPr/>
        </p:nvSpPr>
        <p:spPr>
          <a:xfrm>
            <a:off x="3208820" y="2935535"/>
            <a:ext cx="6457950" cy="109817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6000"/>
              <a:buFont typeface="Arial"/>
              <a:buNone/>
            </a:pPr>
            <a:r>
              <a:rPr b="1" i="1" lang="en-US" sz="6000">
                <a:solidFill>
                  <a:schemeClr val="dk1"/>
                </a:solidFill>
                <a:latin typeface="Arial"/>
                <a:ea typeface="Arial"/>
                <a:cs typeface="Arial"/>
                <a:sym typeface="Arial"/>
              </a:rPr>
              <a:t>How’d it go?</a:t>
            </a:r>
            <a:endParaRPr/>
          </a:p>
        </p:txBody>
      </p:sp>
      <p:pic>
        <p:nvPicPr>
          <p:cNvPr descr="http://static1.squarespace.com/static/553ac67be4b0301603207af9/t/557d4704e4b05efa91181261/1434273541516/question+answer+meme" id="437" name="Google Shape;437;p56"/>
          <p:cNvPicPr preferRelativeResize="0"/>
          <p:nvPr/>
        </p:nvPicPr>
        <p:blipFill rotWithShape="1">
          <a:blip r:embed="rId3">
            <a:alphaModFix/>
          </a:blip>
          <a:srcRect b="0" l="0" r="0" t="0"/>
          <a:stretch/>
        </p:blipFill>
        <p:spPr>
          <a:xfrm>
            <a:off x="330200" y="1498852"/>
            <a:ext cx="3447706" cy="4097274"/>
          </a:xfrm>
          <a:prstGeom prst="rect">
            <a:avLst/>
          </a:prstGeom>
          <a:noFill/>
          <a:ln>
            <a:noFill/>
          </a:ln>
        </p:spPr>
      </p:pic>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7"/>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100"/>
              <a:buFont typeface="Arial"/>
              <a:buNone/>
            </a:pPr>
            <a:r>
              <a:rPr b="1" i="1" lang="en-US" sz="4100" u="none" cap="none" strike="noStrike">
                <a:solidFill>
                  <a:schemeClr val="lt1"/>
                </a:solidFill>
                <a:latin typeface="Arial"/>
                <a:ea typeface="Arial"/>
                <a:cs typeface="Arial"/>
                <a:sym typeface="Arial"/>
              </a:rPr>
              <a:t>Homework!</a:t>
            </a:r>
            <a:endParaRP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Homework “Due”: Next Class</a:t>
            </a:r>
            <a:endParaRPr/>
          </a:p>
        </p:txBody>
      </p:sp>
      <p:sp>
        <p:nvSpPr>
          <p:cNvPr id="449" name="Google Shape;449;p58"/>
          <p:cNvSpPr txBox="1"/>
          <p:nvPr/>
        </p:nvSpPr>
        <p:spPr>
          <a:xfrm>
            <a:off x="304800" y="914400"/>
            <a:ext cx="868680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By Next Class:</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Figure out where the Git</a:t>
            </a:r>
            <a:r>
              <a:rPr lang="en-US" sz="2000">
                <a:solidFill>
                  <a:schemeClr val="dk1"/>
                </a:solidFill>
              </a:rPr>
              <a:t>lab</a:t>
            </a:r>
            <a:r>
              <a:rPr lang="en-US" sz="2000">
                <a:solidFill>
                  <a:schemeClr val="dk1"/>
                </a:solidFill>
                <a:latin typeface="Arial"/>
                <a:ea typeface="Arial"/>
                <a:cs typeface="Arial"/>
                <a:sym typeface="Arial"/>
              </a:rPr>
              <a:t> Repo is for our class. </a:t>
            </a:r>
            <a:endParaRPr sz="2000">
              <a:solidFill>
                <a:schemeClr val="dk1"/>
              </a:solidFill>
              <a:latin typeface="Arial"/>
              <a:ea typeface="Arial"/>
              <a:cs typeface="Arial"/>
              <a:sym typeface="Arial"/>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Re-do the Terminal example from class today. </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Re-do the HTML example from class today. </a:t>
            </a:r>
            <a:endParaRPr/>
          </a:p>
          <a:p>
            <a:pPr indent="-158750" lvl="1" marL="7429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Watch the Walkthrough Video if you felt a bit lost.  </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1"/>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Your Goals...</a:t>
            </a:r>
            <a:endParaRPr/>
          </a:p>
        </p:txBody>
      </p:sp>
      <p:sp>
        <p:nvSpPr>
          <p:cNvPr id="81" name="Google Shape;81;p11"/>
          <p:cNvSpPr txBox="1"/>
          <p:nvPr/>
        </p:nvSpPr>
        <p:spPr>
          <a:xfrm>
            <a:off x="304800" y="1440540"/>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escape a “</a:t>
            </a:r>
            <a:r>
              <a:rPr lang="en-US" sz="2400" u="sng">
                <a:solidFill>
                  <a:schemeClr val="dk1"/>
                </a:solidFill>
                <a:latin typeface="Arial"/>
                <a:ea typeface="Arial"/>
                <a:cs typeface="Arial"/>
                <a:sym typeface="Arial"/>
              </a:rPr>
              <a:t>dead-end job</a:t>
            </a:r>
            <a:r>
              <a:rPr lang="en-US" sz="2400">
                <a:solidFill>
                  <a:schemeClr val="dk1"/>
                </a:solidFill>
                <a:latin typeface="Arial"/>
                <a:ea typeface="Arial"/>
                <a:cs typeface="Arial"/>
                <a:sym typeface="Arial"/>
              </a:rPr>
              <a:t>”</a:t>
            </a:r>
            <a:endParaRPr/>
          </a:p>
        </p:txBody>
      </p:sp>
      <p:sp>
        <p:nvSpPr>
          <p:cNvPr id="82" name="Google Shape;82;p11"/>
          <p:cNvSpPr txBox="1"/>
          <p:nvPr/>
        </p:nvSpPr>
        <p:spPr>
          <a:xfrm>
            <a:off x="304800" y="2024936"/>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pursue a “</a:t>
            </a:r>
            <a:r>
              <a:rPr lang="en-US" sz="2400" u="sng">
                <a:solidFill>
                  <a:schemeClr val="dk1"/>
                </a:solidFill>
                <a:latin typeface="Arial"/>
                <a:ea typeface="Arial"/>
                <a:cs typeface="Arial"/>
                <a:sym typeface="Arial"/>
              </a:rPr>
              <a:t>dream</a:t>
            </a:r>
            <a:r>
              <a:rPr lang="en-US" sz="2400">
                <a:solidFill>
                  <a:schemeClr val="dk1"/>
                </a:solidFill>
                <a:latin typeface="Arial"/>
                <a:ea typeface="Arial"/>
                <a:cs typeface="Arial"/>
                <a:sym typeface="Arial"/>
              </a:rPr>
              <a:t>”</a:t>
            </a:r>
            <a:endParaRPr/>
          </a:p>
        </p:txBody>
      </p:sp>
      <p:sp>
        <p:nvSpPr>
          <p:cNvPr id="83" name="Google Shape;83;p11"/>
          <p:cNvSpPr txBox="1"/>
          <p:nvPr/>
        </p:nvSpPr>
        <p:spPr>
          <a:xfrm>
            <a:off x="304800" y="2609332"/>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be able to “</a:t>
            </a:r>
            <a:r>
              <a:rPr lang="en-US" sz="2400" u="sng">
                <a:solidFill>
                  <a:schemeClr val="dk1"/>
                </a:solidFill>
                <a:latin typeface="Arial"/>
                <a:ea typeface="Arial"/>
                <a:cs typeface="Arial"/>
                <a:sym typeface="Arial"/>
              </a:rPr>
              <a:t>create</a:t>
            </a:r>
            <a:r>
              <a:rPr lang="en-US" sz="2400">
                <a:solidFill>
                  <a:schemeClr val="dk1"/>
                </a:solidFill>
                <a:latin typeface="Arial"/>
                <a:ea typeface="Arial"/>
                <a:cs typeface="Arial"/>
                <a:sym typeface="Arial"/>
              </a:rPr>
              <a:t>”</a:t>
            </a:r>
            <a:endParaRPr/>
          </a:p>
        </p:txBody>
      </p:sp>
      <p:sp>
        <p:nvSpPr>
          <p:cNvPr id="84" name="Google Shape;84;p11"/>
          <p:cNvSpPr txBox="1"/>
          <p:nvPr/>
        </p:nvSpPr>
        <p:spPr>
          <a:xfrm>
            <a:off x="304800" y="3193728"/>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follow a “</a:t>
            </a:r>
            <a:r>
              <a:rPr lang="en-US" sz="2400" u="sng">
                <a:solidFill>
                  <a:schemeClr val="dk1"/>
                </a:solidFill>
                <a:latin typeface="Arial"/>
                <a:ea typeface="Arial"/>
                <a:cs typeface="Arial"/>
                <a:sym typeface="Arial"/>
              </a:rPr>
              <a:t>fascination</a:t>
            </a:r>
            <a:r>
              <a:rPr lang="en-US" sz="2400">
                <a:solidFill>
                  <a:schemeClr val="dk1"/>
                </a:solidFill>
                <a:latin typeface="Arial"/>
                <a:ea typeface="Arial"/>
                <a:cs typeface="Arial"/>
                <a:sym typeface="Arial"/>
              </a:rPr>
              <a:t>”</a:t>
            </a:r>
            <a:endParaRPr/>
          </a:p>
        </p:txBody>
      </p:sp>
      <p:sp>
        <p:nvSpPr>
          <p:cNvPr id="85" name="Google Shape;85;p11"/>
          <p:cNvSpPr txBox="1"/>
          <p:nvPr/>
        </p:nvSpPr>
        <p:spPr>
          <a:xfrm>
            <a:off x="304800" y="3778124"/>
            <a:ext cx="868680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attain “</a:t>
            </a:r>
            <a:r>
              <a:rPr lang="en-US" sz="2400" u="sng">
                <a:solidFill>
                  <a:schemeClr val="dk1"/>
                </a:solidFill>
                <a:latin typeface="Arial"/>
                <a:ea typeface="Arial"/>
                <a:cs typeface="Arial"/>
                <a:sym typeface="Arial"/>
              </a:rPr>
              <a:t>financial stability</a:t>
            </a:r>
            <a:r>
              <a:rPr lang="en-US" sz="2400">
                <a:solidFill>
                  <a:schemeClr val="dk1"/>
                </a:solidFill>
                <a:latin typeface="Arial"/>
                <a:ea typeface="Arial"/>
                <a:cs typeface="Arial"/>
                <a:sym typeface="Arial"/>
              </a:rPr>
              <a:t>”</a:t>
            </a:r>
            <a:endParaRPr/>
          </a:p>
        </p:txBody>
      </p:sp>
      <p:sp>
        <p:nvSpPr>
          <p:cNvPr id="86" name="Google Shape;86;p11"/>
          <p:cNvSpPr txBox="1"/>
          <p:nvPr/>
        </p:nvSpPr>
        <p:spPr>
          <a:xfrm>
            <a:off x="304801" y="4362520"/>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attain “</a:t>
            </a:r>
            <a:r>
              <a:rPr lang="en-US" sz="2400" u="sng">
                <a:solidFill>
                  <a:schemeClr val="dk1"/>
                </a:solidFill>
                <a:latin typeface="Arial"/>
                <a:ea typeface="Arial"/>
                <a:cs typeface="Arial"/>
                <a:sym typeface="Arial"/>
              </a:rPr>
              <a:t>financial freedom</a:t>
            </a:r>
            <a:r>
              <a:rPr lang="en-US" sz="2400">
                <a:solidFill>
                  <a:schemeClr val="dk1"/>
                </a:solidFill>
                <a:latin typeface="Arial"/>
                <a:ea typeface="Arial"/>
                <a:cs typeface="Arial"/>
                <a:sym typeface="Arial"/>
              </a:rPr>
              <a:t>”</a:t>
            </a:r>
            <a:endParaRPr/>
          </a:p>
        </p:txBody>
      </p:sp>
      <p:sp>
        <p:nvSpPr>
          <p:cNvPr id="87" name="Google Shape;87;p11"/>
          <p:cNvSpPr txBox="1"/>
          <p:nvPr/>
        </p:nvSpPr>
        <p:spPr>
          <a:xfrm>
            <a:off x="304800" y="4946916"/>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a:t>
            </a:r>
            <a:r>
              <a:rPr lang="en-US" sz="2400" u="sng">
                <a:solidFill>
                  <a:schemeClr val="dk1"/>
                </a:solidFill>
                <a:latin typeface="Arial"/>
                <a:ea typeface="Arial"/>
                <a:cs typeface="Arial"/>
                <a:sym typeface="Arial"/>
              </a:rPr>
              <a:t>challenge</a:t>
            </a:r>
            <a:r>
              <a:rPr lang="en-US" sz="2400">
                <a:solidFill>
                  <a:schemeClr val="dk1"/>
                </a:solidFill>
                <a:latin typeface="Arial"/>
                <a:ea typeface="Arial"/>
                <a:cs typeface="Arial"/>
                <a:sym typeface="Arial"/>
              </a:rPr>
              <a:t>” yourself</a:t>
            </a:r>
            <a:endParaRPr/>
          </a:p>
        </p:txBody>
      </p:sp>
      <p:sp>
        <p:nvSpPr>
          <p:cNvPr id="88" name="Google Shape;88;p11"/>
          <p:cNvSpPr txBox="1"/>
          <p:nvPr/>
        </p:nvSpPr>
        <p:spPr>
          <a:xfrm>
            <a:off x="332438" y="838200"/>
            <a:ext cx="548098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u="sng">
                <a:solidFill>
                  <a:schemeClr val="dk1"/>
                </a:solidFill>
                <a:latin typeface="Arial"/>
                <a:ea typeface="Arial"/>
                <a:cs typeface="Arial"/>
                <a:sym typeface="Arial"/>
              </a:rPr>
              <a:t>And why do you want a new career?</a:t>
            </a:r>
            <a:endParaRPr/>
          </a:p>
        </p:txBody>
      </p:sp>
      <p:sp>
        <p:nvSpPr>
          <p:cNvPr id="89" name="Google Shape;89;p11"/>
          <p:cNvSpPr txBox="1"/>
          <p:nvPr/>
        </p:nvSpPr>
        <p:spPr>
          <a:xfrm>
            <a:off x="304800" y="5531309"/>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be a “</a:t>
            </a:r>
            <a:r>
              <a:rPr lang="en-US" sz="2400" u="sng">
                <a:solidFill>
                  <a:schemeClr val="dk1"/>
                </a:solidFill>
                <a:latin typeface="Arial"/>
                <a:ea typeface="Arial"/>
                <a:cs typeface="Arial"/>
                <a:sym typeface="Arial"/>
              </a:rPr>
              <a:t>role model</a:t>
            </a:r>
            <a:r>
              <a:rPr lang="en-US" sz="2400">
                <a:solidFill>
                  <a:schemeClr val="dk1"/>
                </a:solidFill>
                <a:latin typeface="Arial"/>
                <a:ea typeface="Arial"/>
                <a:cs typeface="Arial"/>
                <a:sym typeface="Arial"/>
              </a:rPr>
              <a:t>” for kids</a:t>
            </a:r>
            <a:endParaRPr/>
          </a:p>
        </p:txBody>
      </p:sp>
      <p:pic>
        <p:nvPicPr>
          <p:cNvPr id="90" name="Google Shape;90;p11"/>
          <p:cNvPicPr preferRelativeResize="0"/>
          <p:nvPr/>
        </p:nvPicPr>
        <p:blipFill>
          <a:blip r:embed="rId3">
            <a:alphaModFix/>
          </a:blip>
          <a:stretch>
            <a:fillRect/>
          </a:stretch>
        </p:blipFill>
        <p:spPr>
          <a:xfrm>
            <a:off x="4434600" y="2131550"/>
            <a:ext cx="4409201" cy="2403000"/>
          </a:xfrm>
          <a:prstGeom prst="rect">
            <a:avLst/>
          </a:prstGeom>
          <a:noFill/>
          <a:ln>
            <a:noFill/>
          </a:ln>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2"/>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Your Goal = Our Goal</a:t>
            </a:r>
            <a:endParaRPr/>
          </a:p>
        </p:txBody>
      </p:sp>
      <p:sp>
        <p:nvSpPr>
          <p:cNvPr id="97" name="Google Shape;97;p12"/>
          <p:cNvSpPr txBox="1"/>
          <p:nvPr/>
        </p:nvSpPr>
        <p:spPr>
          <a:xfrm>
            <a:off x="289560" y="762000"/>
            <a:ext cx="8583814" cy="5638800"/>
          </a:xfrm>
          <a:prstGeom prst="rect">
            <a:avLst/>
          </a:prstGeom>
          <a:noFill/>
          <a:ln>
            <a:noFill/>
          </a:ln>
        </p:spPr>
        <p:txBody>
          <a:bodyPr anchorCtr="0" anchor="t" bIns="45700" lIns="91425" spcFirstLastPara="1" rIns="91425" wrap="square" tIns="45700">
            <a:noAutofit/>
          </a:bodyPr>
          <a:lstStyle/>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rPr lang="en-US" sz="3200">
                <a:solidFill>
                  <a:schemeClr val="dk1"/>
                </a:solidFill>
                <a:latin typeface="Arial"/>
                <a:ea typeface="Arial"/>
                <a:cs typeface="Arial"/>
                <a:sym typeface="Arial"/>
              </a:rPr>
              <a:t>As instructors, </a:t>
            </a:r>
            <a:endParaRPr/>
          </a:p>
          <a:p>
            <a:pPr indent="0" lvl="0" marL="228600" marR="0" rtl="0" algn="ctr">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we take your goals </a:t>
            </a:r>
            <a:r>
              <a:rPr b="1" lang="en-US" sz="3200" u="sng">
                <a:solidFill>
                  <a:schemeClr val="dk1"/>
                </a:solidFill>
                <a:latin typeface="Arial"/>
                <a:ea typeface="Arial"/>
                <a:cs typeface="Arial"/>
                <a:sym typeface="Arial"/>
              </a:rPr>
              <a:t>very, </a:t>
            </a:r>
            <a:r>
              <a:rPr b="1" i="1" lang="en-US" sz="3200" u="sng">
                <a:solidFill>
                  <a:schemeClr val="dk1"/>
                </a:solidFill>
                <a:latin typeface="Arial"/>
                <a:ea typeface="Arial"/>
                <a:cs typeface="Arial"/>
                <a:sym typeface="Arial"/>
              </a:rPr>
              <a:t>very</a:t>
            </a:r>
            <a:r>
              <a:rPr b="1" lang="en-US" sz="3200" u="sng">
                <a:solidFill>
                  <a:schemeClr val="dk1"/>
                </a:solidFill>
                <a:latin typeface="Arial"/>
                <a:ea typeface="Arial"/>
                <a:cs typeface="Arial"/>
                <a:sym typeface="Arial"/>
              </a:rPr>
              <a:t> seriously.</a:t>
            </a:r>
            <a:endParaRPr/>
          </a:p>
          <a:p>
            <a:pPr indent="0" lvl="0" marL="228600" marR="0" rtl="0" algn="ctr">
              <a:lnSpc>
                <a:spcPct val="90000"/>
              </a:lnSpc>
              <a:spcBef>
                <a:spcPts val="0"/>
              </a:spcBef>
              <a:spcAft>
                <a:spcPts val="0"/>
              </a:spcAft>
              <a:buClr>
                <a:schemeClr val="dk1"/>
              </a:buClr>
              <a:buSzPts val="3200"/>
              <a:buFont typeface="Arial"/>
              <a:buNone/>
            </a:pPr>
            <a:r>
              <a:t/>
            </a:r>
            <a:endParaRPr b="1" sz="3200" u="sng">
              <a:solidFill>
                <a:schemeClr val="dk1"/>
              </a:solidFill>
              <a:latin typeface="Arial"/>
              <a:ea typeface="Arial"/>
              <a:cs typeface="Arial"/>
              <a:sym typeface="Arial"/>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Support Team</a:t>
            </a:r>
            <a:endParaRPr/>
          </a:p>
        </p:txBody>
      </p:sp>
      <p:sp>
        <p:nvSpPr>
          <p:cNvPr id="104" name="Google Shape;104;p13"/>
          <p:cNvSpPr txBox="1"/>
          <p:nvPr/>
        </p:nvSpPr>
        <p:spPr>
          <a:xfrm>
            <a:off x="289560" y="762000"/>
            <a:ext cx="8583814" cy="5334000"/>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dk1"/>
              </a:buClr>
              <a:buSzPts val="1500"/>
              <a:buFont typeface="Arial"/>
              <a:buNone/>
            </a:pPr>
            <a:r>
              <a:t/>
            </a:r>
            <a:endParaRPr b="1" sz="1500">
              <a:solidFill>
                <a:schemeClr val="dk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Our Promise:</a:t>
            </a:r>
            <a:endParaRPr b="1" sz="3200">
              <a:solidFill>
                <a:schemeClr val="dk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3200"/>
              <a:buFont typeface="Arial"/>
              <a:buNone/>
            </a:pPr>
            <a:r>
              <a:t/>
            </a:r>
            <a:endParaRPr b="1" sz="3200">
              <a:solidFill>
                <a:schemeClr val="dk1"/>
              </a:solidFill>
            </a:endParaRPr>
          </a:p>
          <a:p>
            <a:pPr indent="0" lvl="0" marL="22860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If you’re willing to put in the time – and you take our advice, we’re here to help you </a:t>
            </a:r>
            <a:r>
              <a:rPr lang="en-US" sz="2400" u="sng">
                <a:solidFill>
                  <a:schemeClr val="dk1"/>
                </a:solidFill>
                <a:latin typeface="Arial"/>
                <a:ea typeface="Arial"/>
                <a:cs typeface="Arial"/>
                <a:sym typeface="Arial"/>
              </a:rPr>
              <a:t>100% of the way</a:t>
            </a:r>
            <a:r>
              <a:rPr lang="en-US" sz="2400">
                <a:solidFill>
                  <a:schemeClr val="dk1"/>
                </a:solidFill>
                <a:latin typeface="Arial"/>
                <a:ea typeface="Arial"/>
                <a:cs typeface="Arial"/>
                <a:sym typeface="Arial"/>
              </a:rPr>
              <a:t>. </a:t>
            </a:r>
            <a:endParaRPr/>
          </a:p>
          <a:p>
            <a:pPr indent="0" lvl="0" marL="228600" marR="0" rtl="0" algn="l">
              <a:lnSpc>
                <a:spcPct val="90000"/>
              </a:lnSpc>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This goes for everyone working behind the program:</a:t>
            </a:r>
            <a:endParaRPr sz="2400">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t/>
            </a:r>
            <a:endParaRPr sz="2400">
              <a:solidFill>
                <a:schemeClr val="dk1"/>
              </a:solidFill>
            </a:endParaRPr>
          </a:p>
          <a:p>
            <a:pPr indent="-342900" lvl="0" marL="571500" marR="0" rtl="0" algn="l">
              <a:lnSpc>
                <a:spcPct val="9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Instructors</a:t>
            </a:r>
            <a:endParaRPr sz="2400">
              <a:solidFill>
                <a:schemeClr val="dk1"/>
              </a:solidFill>
              <a:latin typeface="Arial"/>
              <a:ea typeface="Arial"/>
              <a:cs typeface="Arial"/>
              <a:sym typeface="Arial"/>
            </a:endParaRPr>
          </a:p>
          <a:p>
            <a:pPr indent="-342900" lvl="0" marL="571500" marR="0" rtl="0" algn="l">
              <a:lnSpc>
                <a:spcPct val="9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TAs </a:t>
            </a:r>
            <a:endParaRPr sz="2400">
              <a:solidFill>
                <a:schemeClr val="dk1"/>
              </a:solidFill>
              <a:latin typeface="Arial"/>
              <a:ea typeface="Arial"/>
              <a:cs typeface="Arial"/>
              <a:sym typeface="Arial"/>
            </a:endParaRPr>
          </a:p>
          <a:p>
            <a:pPr indent="-342900" lvl="0" marL="571500" marR="0" rtl="0" algn="l">
              <a:lnSpc>
                <a:spcPct val="9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Student Success Team</a:t>
            </a:r>
            <a:endParaRPr sz="2400">
              <a:solidFill>
                <a:schemeClr val="dk1"/>
              </a:solidFill>
              <a:latin typeface="Arial"/>
              <a:ea typeface="Arial"/>
              <a:cs typeface="Arial"/>
              <a:sym typeface="Arial"/>
            </a:endParaRPr>
          </a:p>
          <a:p>
            <a:pPr indent="-342900" lvl="0" marL="571500" marR="0" rtl="0" algn="l">
              <a:lnSpc>
                <a:spcPct val="9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Career Coaches</a:t>
            </a:r>
            <a:endParaRPr sz="2400">
              <a:solidFill>
                <a:schemeClr val="dk1"/>
              </a:solidFill>
              <a:latin typeface="Arial"/>
              <a:ea typeface="Arial"/>
              <a:cs typeface="Arial"/>
              <a:sym typeface="Arial"/>
            </a:endParaRPr>
          </a:p>
          <a:p>
            <a:pPr indent="-342900" lvl="0" marL="571500" marR="0" rtl="0" algn="l">
              <a:lnSpc>
                <a:spcPct val="9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Everyone Else!</a:t>
            </a:r>
            <a:endParaRPr/>
          </a:p>
          <a:p>
            <a:pPr indent="0" lvl="0" marL="228600" marR="0" rtl="0" algn="ctr">
              <a:lnSpc>
                <a:spcPct val="90000"/>
              </a:lnSpc>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But Remember…</a:t>
            </a:r>
            <a:endParaRPr/>
          </a:p>
        </p:txBody>
      </p:sp>
      <p:sp>
        <p:nvSpPr>
          <p:cNvPr id="111" name="Google Shape;111;p14"/>
          <p:cNvSpPr txBox="1"/>
          <p:nvPr/>
        </p:nvSpPr>
        <p:spPr>
          <a:xfrm>
            <a:off x="289560" y="762000"/>
            <a:ext cx="8583814" cy="5638800"/>
          </a:xfrm>
          <a:prstGeom prst="rect">
            <a:avLst/>
          </a:prstGeom>
          <a:noFill/>
          <a:ln>
            <a:noFill/>
          </a:ln>
        </p:spPr>
        <p:txBody>
          <a:bodyPr anchorCtr="0" anchor="t" bIns="45700" lIns="91425" spcFirstLastPara="1" rIns="91425" wrap="square" tIns="45700">
            <a:noAutofit/>
          </a:bodyPr>
          <a:lstStyle/>
          <a:p>
            <a:pPr indent="0" lvl="0" marL="228600" marR="0" rtl="0" algn="ctr">
              <a:lnSpc>
                <a:spcPct val="90000"/>
              </a:lnSpc>
              <a:spcBef>
                <a:spcPts val="0"/>
              </a:spcBef>
              <a:spcAft>
                <a:spcPts val="0"/>
              </a:spcAft>
              <a:buClr>
                <a:schemeClr val="dk1"/>
              </a:buClr>
              <a:buSzPts val="4800"/>
              <a:buFont typeface="Arial"/>
              <a:buNone/>
            </a:pPr>
            <a:r>
              <a:t/>
            </a:r>
            <a:endParaRPr sz="48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4800"/>
              <a:buFont typeface="Arial"/>
              <a:buNone/>
            </a:pPr>
            <a:r>
              <a:t/>
            </a:r>
            <a:endParaRPr sz="48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4800"/>
              <a:buFont typeface="Arial"/>
              <a:buNone/>
            </a:pPr>
            <a:r>
              <a:t/>
            </a:r>
            <a:endParaRPr sz="48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4800"/>
              <a:buFont typeface="Arial"/>
              <a:buNone/>
            </a:pPr>
            <a:r>
              <a:rPr lang="en-US" sz="4800">
                <a:solidFill>
                  <a:schemeClr val="dk1"/>
                </a:solidFill>
                <a:latin typeface="Arial"/>
                <a:ea typeface="Arial"/>
                <a:cs typeface="Arial"/>
                <a:sym typeface="Arial"/>
              </a:rPr>
              <a:t>Nothing good comes easy.</a:t>
            </a:r>
            <a:endParaRPr b="1" sz="4800" u="sng">
              <a:solidFill>
                <a:schemeClr val="dk1"/>
              </a:solidFill>
              <a:latin typeface="Arial"/>
              <a:ea typeface="Arial"/>
              <a:cs typeface="Arial"/>
              <a:sym typeface="Arial"/>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